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3" r:id="rId14"/>
    <p:sldId id="294"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Clear Sans" panose="020B0604020202020204" charset="0"/>
      <p:regular r:id="rId45"/>
    </p:embeddedFont>
    <p:embeddedFont>
      <p:font typeface="Clear Sans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29" y="-5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eneyapyz/ortaokul/blob/main/Hafta3/car.csv"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eneyapyz/ortaokul/blob/main/Hafta3/H3_bayes_hayvanat-bahcesi.py"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github.com/deneyapyz/ortaokul/blob/main/Hafta3/hayvanatbahcesi.csv"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bilimgenc.tubitak.gov.tr/makale/robotlar-otizmli-cocuklarin-sosyal-becerilerini-gelistirmeye-yardimci-olabilir"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6.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55.png"/><Relationship Id="rId16" Type="http://schemas.openxmlformats.org/officeDocument/2006/relationships/image" Target="../media/image72.png"/><Relationship Id="rId20" Type="http://schemas.openxmlformats.org/officeDocument/2006/relationships/hyperlink" Target="https://drive.google.com/drive/folders/1b9_RPHWU5M7NBByP8GSV1hojnZ8M6icF"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6.svg"/><Relationship Id="rId3" Type="http://schemas.openxmlformats.org/officeDocument/2006/relationships/image" Target="../media/image18.svg"/><Relationship Id="rId7" Type="http://schemas.openxmlformats.org/officeDocument/2006/relationships/image" Target="../media/image75.svg"/><Relationship Id="rId12"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81.svg"/><Relationship Id="rId5" Type="http://schemas.openxmlformats.org/officeDocument/2006/relationships/image" Target="../media/image67.svg"/><Relationship Id="rId10" Type="http://schemas.openxmlformats.org/officeDocument/2006/relationships/image" Target="../media/image80.png"/><Relationship Id="rId4" Type="http://schemas.openxmlformats.org/officeDocument/2006/relationships/image" Target="../media/image66.png"/><Relationship Id="rId9" Type="http://schemas.openxmlformats.org/officeDocument/2006/relationships/image" Target="../media/image79.sv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4.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hyperlink" Target="https://youtu.be/-O-E1nFm6-A?si=kOh4N6-Iz5lHEW07" TargetMode="External"/><Relationship Id="rId5" Type="http://schemas.openxmlformats.org/officeDocument/2006/relationships/image" Target="../media/image18.svg"/><Relationship Id="rId10" Type="http://schemas.openxmlformats.org/officeDocument/2006/relationships/hyperlink" Target="https://www.youtube.com/watch?v=BEayINNHGIY" TargetMode="External"/><Relationship Id="rId4" Type="http://schemas.openxmlformats.org/officeDocument/2006/relationships/image" Target="../media/image17.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60000">
            <a:off x="9144000" y="1109792"/>
            <a:ext cx="8217084" cy="8255862"/>
            <a:chOff x="0" y="0"/>
            <a:chExt cx="10956112" cy="11007816"/>
          </a:xfrm>
        </p:grpSpPr>
        <p:sp>
          <p:nvSpPr>
            <p:cNvPr id="3" name="TextBox 3"/>
            <p:cNvSpPr txBox="1"/>
            <p:nvPr/>
          </p:nvSpPr>
          <p:spPr>
            <a:xfrm>
              <a:off x="0" y="1368999"/>
              <a:ext cx="10956112" cy="8205259"/>
            </a:xfrm>
            <a:prstGeom prst="rect">
              <a:avLst/>
            </a:prstGeom>
          </p:spPr>
          <p:txBody>
            <a:bodyPr lIns="0" tIns="0" rIns="0" bIns="0" rtlCol="0" anchor="t">
              <a:spAutoFit/>
            </a:bodyPr>
            <a:lstStyle/>
            <a:p>
              <a:pPr algn="l">
                <a:lnSpc>
                  <a:spcPts val="8000"/>
                </a:lnSpc>
              </a:pPr>
              <a:r>
                <a:rPr lang="en-US" sz="8000">
                  <a:solidFill>
                    <a:srgbClr val="F7B4A7"/>
                  </a:solidFill>
                  <a:latin typeface="Clear Sans Bold"/>
                </a:rPr>
                <a:t>Makine Öğrenmesi Kavramı ve Olasılıklı Çözümler için Bayes Öğrenmesi</a:t>
              </a:r>
            </a:p>
          </p:txBody>
        </p:sp>
        <p:sp>
          <p:nvSpPr>
            <p:cNvPr id="4" name="TextBox 4"/>
            <p:cNvSpPr txBox="1"/>
            <p:nvPr/>
          </p:nvSpPr>
          <p:spPr>
            <a:xfrm>
              <a:off x="0" y="-47625"/>
              <a:ext cx="10956112" cy="525145"/>
            </a:xfrm>
            <a:prstGeom prst="rect">
              <a:avLst/>
            </a:prstGeom>
          </p:spPr>
          <p:txBody>
            <a:bodyPr lIns="0" tIns="0" rIns="0" bIns="0" rtlCol="0" anchor="t">
              <a:spAutoFit/>
            </a:bodyPr>
            <a:lstStyle/>
            <a:p>
              <a:pPr algn="l">
                <a:lnSpc>
                  <a:spcPts val="3359"/>
                </a:lnSpc>
              </a:pPr>
              <a:r>
                <a:rPr lang="en-US" sz="2400">
                  <a:solidFill>
                    <a:srgbClr val="94DDDE"/>
                  </a:solidFill>
                  <a:latin typeface="Clear Sans"/>
                </a:rPr>
                <a:t>3. HAFTA 3. DERS</a:t>
              </a:r>
            </a:p>
          </p:txBody>
        </p:sp>
        <p:sp>
          <p:nvSpPr>
            <p:cNvPr id="5" name="TextBox 5"/>
            <p:cNvSpPr txBox="1"/>
            <p:nvPr/>
          </p:nvSpPr>
          <p:spPr>
            <a:xfrm>
              <a:off x="0" y="10256187"/>
              <a:ext cx="10956112" cy="751628"/>
            </a:xfrm>
            <a:prstGeom prst="rect">
              <a:avLst/>
            </a:prstGeom>
          </p:spPr>
          <p:txBody>
            <a:bodyPr lIns="0" tIns="0" rIns="0" bIns="0" rtlCol="0" anchor="t">
              <a:spAutoFit/>
            </a:bodyPr>
            <a:lstStyle/>
            <a:p>
              <a:pPr algn="l">
                <a:lnSpc>
                  <a:spcPts val="4759"/>
                </a:lnSpc>
              </a:pPr>
              <a:r>
                <a:rPr lang="en-US" sz="3399">
                  <a:solidFill>
                    <a:srgbClr val="94DDDE"/>
                  </a:solidFill>
                  <a:latin typeface="Clear Sans"/>
                </a:rPr>
                <a:t>06.05.2024</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2174646" y="4175303"/>
            <a:ext cx="13938707" cy="5082997"/>
          </a:xfrm>
          <a:custGeom>
            <a:avLst/>
            <a:gdLst/>
            <a:ahLst/>
            <a:cxnLst/>
            <a:rect l="l" t="t" r="r" b="b"/>
            <a:pathLst>
              <a:path w="13938707" h="5082997">
                <a:moveTo>
                  <a:pt x="0" y="0"/>
                </a:moveTo>
                <a:lnTo>
                  <a:pt x="13938708" y="0"/>
                </a:lnTo>
                <a:lnTo>
                  <a:pt x="13938708" y="5082997"/>
                </a:lnTo>
                <a:lnTo>
                  <a:pt x="0" y="5082997"/>
                </a:lnTo>
                <a:lnTo>
                  <a:pt x="0" y="0"/>
                </a:lnTo>
                <a:close/>
              </a:path>
            </a:pathLst>
          </a:custGeom>
          <a:blipFill>
            <a:blip r:embed="rId2"/>
            <a:stretch>
              <a:fillRect/>
            </a:stretch>
          </a:blipFill>
        </p:spPr>
      </p:sp>
      <p:sp>
        <p:nvSpPr>
          <p:cNvPr id="3" name="TextBox 3"/>
          <p:cNvSpPr txBox="1"/>
          <p:nvPr/>
        </p:nvSpPr>
        <p:spPr>
          <a:xfrm>
            <a:off x="1028700" y="981075"/>
            <a:ext cx="16230600" cy="25012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Şekil 3.7’de gösterildiği gibi makine öğrenmesi temel olarak dört aşamadan oluşmaktadır. İlk aşamada, akıllı cihazlardan veriler toplanarak işlenir. İşleme sürecinde uygun olmayan veriler veri setinden çıkarılarak veri bütünlüğü sağlanır. İkinci aşamada, veri setindeki veriler bir kısmı eğitim verisi diğer kısmı test verisi olarak ikiye ayrılır. Eğitim verileri makine öğrenmesindeki modelleri eğitmek için kullanılır. Üçüncü aşamada, modellerden elde edilen sonuçlar test verileri ile analiz edilerek makine öğrenmesi modelinin doğruluğu test edilir. Son aşamada ise, test verilerinden elde edilen sonuçlar değerlendirilir (Çevik, 2020).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3510176" y="1028700"/>
            <a:ext cx="11267648" cy="6848246"/>
          </a:xfrm>
          <a:custGeom>
            <a:avLst/>
            <a:gdLst/>
            <a:ahLst/>
            <a:cxnLst/>
            <a:rect l="l" t="t" r="r" b="b"/>
            <a:pathLst>
              <a:path w="11267648" h="6848246">
                <a:moveTo>
                  <a:pt x="0" y="0"/>
                </a:moveTo>
                <a:lnTo>
                  <a:pt x="11267648" y="0"/>
                </a:lnTo>
                <a:lnTo>
                  <a:pt x="11267648" y="6848246"/>
                </a:lnTo>
                <a:lnTo>
                  <a:pt x="0" y="6848246"/>
                </a:lnTo>
                <a:lnTo>
                  <a:pt x="0" y="0"/>
                </a:lnTo>
                <a:close/>
              </a:path>
            </a:pathLst>
          </a:custGeom>
          <a:blipFill>
            <a:blip r:embed="rId2"/>
            <a:stretch>
              <a:fillRect/>
            </a:stretch>
          </a:blipFill>
        </p:spPr>
      </p:sp>
      <p:sp>
        <p:nvSpPr>
          <p:cNvPr id="3" name="TextBox 3"/>
          <p:cNvSpPr txBox="1"/>
          <p:nvPr/>
        </p:nvSpPr>
        <p:spPr>
          <a:xfrm>
            <a:off x="1028700" y="8433435"/>
            <a:ext cx="16230600" cy="824865"/>
          </a:xfrm>
          <a:prstGeom prst="rect">
            <a:avLst/>
          </a:prstGeom>
        </p:spPr>
        <p:txBody>
          <a:bodyPr lIns="0" tIns="0" rIns="0" bIns="0" rtlCol="0" anchor="t">
            <a:spAutoFit/>
          </a:bodyPr>
          <a:lstStyle/>
          <a:p>
            <a:pPr algn="l">
              <a:lnSpc>
                <a:spcPts val="3359"/>
              </a:lnSpc>
            </a:pPr>
            <a:r>
              <a:rPr lang="en-US" sz="2400" dirty="0" err="1">
                <a:solidFill>
                  <a:srgbClr val="2B4B82"/>
                </a:solidFill>
                <a:latin typeface="Clear Sans"/>
              </a:rPr>
              <a:t>Makine</a:t>
            </a:r>
            <a:r>
              <a:rPr lang="en-US" sz="2400" dirty="0">
                <a:solidFill>
                  <a:srgbClr val="2B4B82"/>
                </a:solidFill>
                <a:latin typeface="Clear Sans"/>
              </a:rPr>
              <a:t> </a:t>
            </a:r>
            <a:r>
              <a:rPr lang="en-US" sz="2400" dirty="0" err="1">
                <a:solidFill>
                  <a:srgbClr val="2B4B82"/>
                </a:solidFill>
                <a:latin typeface="Clear Sans"/>
              </a:rPr>
              <a:t>öğrenmesi</a:t>
            </a:r>
            <a:r>
              <a:rPr lang="en-US" sz="2400" dirty="0">
                <a:solidFill>
                  <a:srgbClr val="2B4B82"/>
                </a:solidFill>
                <a:latin typeface="Clear Sans"/>
              </a:rPr>
              <a:t> </a:t>
            </a:r>
            <a:r>
              <a:rPr lang="en-US" sz="2400" dirty="0" err="1">
                <a:solidFill>
                  <a:srgbClr val="2B4B82"/>
                </a:solidFill>
                <a:latin typeface="Clear Sans"/>
              </a:rPr>
              <a:t>tekniklerinde</a:t>
            </a:r>
            <a:r>
              <a:rPr lang="en-US" sz="2400" dirty="0">
                <a:solidFill>
                  <a:srgbClr val="2B4B82"/>
                </a:solidFill>
                <a:latin typeface="Clear Sans"/>
              </a:rPr>
              <a:t> </a:t>
            </a:r>
            <a:r>
              <a:rPr lang="en-US" sz="2400" dirty="0" err="1">
                <a:solidFill>
                  <a:srgbClr val="2B4B82"/>
                </a:solidFill>
                <a:latin typeface="Clear Sans"/>
              </a:rPr>
              <a:t>sıklıkla</a:t>
            </a:r>
            <a:r>
              <a:rPr lang="en-US" sz="2400" dirty="0">
                <a:solidFill>
                  <a:srgbClr val="2B4B82"/>
                </a:solidFill>
                <a:latin typeface="Clear Sans"/>
              </a:rPr>
              <a:t> naive-bayes </a:t>
            </a:r>
            <a:r>
              <a:rPr lang="en-US" sz="2400" dirty="0" err="1">
                <a:solidFill>
                  <a:srgbClr val="2B4B82"/>
                </a:solidFill>
                <a:latin typeface="Clear Sans"/>
              </a:rPr>
              <a:t>algoritmaları</a:t>
            </a:r>
            <a:r>
              <a:rPr lang="en-US" sz="2400" dirty="0">
                <a:solidFill>
                  <a:srgbClr val="2B4B82"/>
                </a:solidFill>
                <a:latin typeface="Clear Sans"/>
              </a:rPr>
              <a:t>, </a:t>
            </a:r>
            <a:r>
              <a:rPr lang="en-US" sz="2400" dirty="0" err="1">
                <a:solidFill>
                  <a:srgbClr val="2B4B82"/>
                </a:solidFill>
                <a:latin typeface="Clear Sans"/>
              </a:rPr>
              <a:t>destek</a:t>
            </a:r>
            <a:r>
              <a:rPr lang="en-US" sz="2400" dirty="0">
                <a:solidFill>
                  <a:srgbClr val="2B4B82"/>
                </a:solidFill>
                <a:latin typeface="Clear Sans"/>
              </a:rPr>
              <a:t> </a:t>
            </a:r>
            <a:r>
              <a:rPr lang="en-US" sz="2400" dirty="0" err="1">
                <a:solidFill>
                  <a:srgbClr val="2B4B82"/>
                </a:solidFill>
                <a:latin typeface="Clear Sans"/>
              </a:rPr>
              <a:t>vektör</a:t>
            </a:r>
            <a:r>
              <a:rPr lang="en-US" sz="2400" dirty="0">
                <a:solidFill>
                  <a:srgbClr val="2B4B82"/>
                </a:solidFill>
                <a:latin typeface="Clear Sans"/>
              </a:rPr>
              <a:t> </a:t>
            </a:r>
            <a:r>
              <a:rPr lang="en-US" sz="2400" dirty="0" err="1">
                <a:solidFill>
                  <a:srgbClr val="2B4B82"/>
                </a:solidFill>
                <a:latin typeface="Clear Sans"/>
              </a:rPr>
              <a:t>makineleri</a:t>
            </a:r>
            <a:r>
              <a:rPr lang="en-US" sz="2400" dirty="0">
                <a:solidFill>
                  <a:srgbClr val="2B4B82"/>
                </a:solidFill>
                <a:latin typeface="Clear Sans"/>
              </a:rPr>
              <a:t>, </a:t>
            </a:r>
            <a:r>
              <a:rPr lang="en-US" sz="2400" dirty="0" err="1">
                <a:solidFill>
                  <a:srgbClr val="2B4B82"/>
                </a:solidFill>
                <a:latin typeface="Clear Sans"/>
              </a:rPr>
              <a:t>karar</a:t>
            </a:r>
            <a:r>
              <a:rPr lang="en-US" sz="2400" dirty="0">
                <a:solidFill>
                  <a:srgbClr val="2B4B82"/>
                </a:solidFill>
                <a:latin typeface="Clear Sans"/>
              </a:rPr>
              <a:t> </a:t>
            </a:r>
            <a:r>
              <a:rPr lang="en-US" sz="2400" dirty="0" err="1">
                <a:solidFill>
                  <a:srgbClr val="2B4B82"/>
                </a:solidFill>
                <a:latin typeface="Clear Sans"/>
              </a:rPr>
              <a:t>ağacı</a:t>
            </a:r>
            <a:r>
              <a:rPr lang="en-US" sz="2400" dirty="0">
                <a:solidFill>
                  <a:srgbClr val="2B4B82"/>
                </a:solidFill>
                <a:latin typeface="Clear Sans"/>
              </a:rPr>
              <a:t> </a:t>
            </a:r>
            <a:r>
              <a:rPr lang="en-US" sz="2400" dirty="0" err="1">
                <a:solidFill>
                  <a:srgbClr val="2B4B82"/>
                </a:solidFill>
                <a:latin typeface="Clear Sans"/>
              </a:rPr>
              <a:t>algoritmaları</a:t>
            </a:r>
            <a:r>
              <a:rPr lang="en-US" sz="2400" dirty="0">
                <a:solidFill>
                  <a:srgbClr val="2B4B82"/>
                </a:solidFill>
                <a:latin typeface="Clear Sans"/>
              </a:rPr>
              <a:t>, k-</a:t>
            </a:r>
            <a:r>
              <a:rPr lang="en-US" sz="2400" dirty="0" err="1">
                <a:solidFill>
                  <a:srgbClr val="2B4B82"/>
                </a:solidFill>
                <a:latin typeface="Clear Sans"/>
              </a:rPr>
              <a:t>en</a:t>
            </a:r>
            <a:r>
              <a:rPr lang="en-US" sz="2400" dirty="0">
                <a:solidFill>
                  <a:srgbClr val="2B4B82"/>
                </a:solidFill>
                <a:latin typeface="Clear Sans"/>
              </a:rPr>
              <a:t> </a:t>
            </a:r>
            <a:r>
              <a:rPr lang="en-US" sz="2400" dirty="0" err="1">
                <a:solidFill>
                  <a:srgbClr val="2B4B82"/>
                </a:solidFill>
                <a:latin typeface="Clear Sans"/>
              </a:rPr>
              <a:t>yakın</a:t>
            </a:r>
            <a:r>
              <a:rPr lang="en-US" sz="2400" dirty="0">
                <a:solidFill>
                  <a:srgbClr val="2B4B82"/>
                </a:solidFill>
                <a:latin typeface="Clear Sans"/>
              </a:rPr>
              <a:t> </a:t>
            </a:r>
            <a:r>
              <a:rPr lang="en-US" sz="2400" dirty="0" err="1">
                <a:solidFill>
                  <a:srgbClr val="2B4B82"/>
                </a:solidFill>
                <a:latin typeface="Clear Sans"/>
              </a:rPr>
              <a:t>komşu</a:t>
            </a:r>
            <a:r>
              <a:rPr lang="en-US" sz="2400" dirty="0">
                <a:solidFill>
                  <a:srgbClr val="2B4B82"/>
                </a:solidFill>
                <a:latin typeface="Clear Sans"/>
              </a:rPr>
              <a:t> </a:t>
            </a:r>
            <a:r>
              <a:rPr lang="en-US" sz="2400" dirty="0" err="1">
                <a:solidFill>
                  <a:srgbClr val="2B4B82"/>
                </a:solidFill>
                <a:latin typeface="Clear Sans"/>
              </a:rPr>
              <a:t>algoritmaları</a:t>
            </a:r>
            <a:r>
              <a:rPr lang="en-US" sz="2400" dirty="0">
                <a:solidFill>
                  <a:srgbClr val="2B4B82"/>
                </a:solidFill>
                <a:latin typeface="Clear Sans"/>
              </a:rPr>
              <a:t> </a:t>
            </a:r>
            <a:r>
              <a:rPr lang="en-US" sz="2400" dirty="0" err="1">
                <a:solidFill>
                  <a:srgbClr val="2B4B82"/>
                </a:solidFill>
                <a:latin typeface="Clear Sans"/>
              </a:rPr>
              <a:t>kullanılmaktadır</a:t>
            </a:r>
            <a:r>
              <a:rPr lang="en-US" sz="2400" dirty="0">
                <a:solidFill>
                  <a:srgbClr val="2B4B82"/>
                </a:solidFill>
                <a:latin typeface="Clear Sans"/>
              </a:rPr>
              <a:t> (</a:t>
            </a:r>
            <a:r>
              <a:rPr lang="en-US" sz="2400" dirty="0" err="1">
                <a:solidFill>
                  <a:srgbClr val="2B4B82"/>
                </a:solidFill>
                <a:latin typeface="Clear Sans"/>
              </a:rPr>
              <a:t>Şekil</a:t>
            </a:r>
            <a:r>
              <a:rPr lang="en-US" sz="2400" dirty="0">
                <a:solidFill>
                  <a:srgbClr val="2B4B82"/>
                </a:solidFill>
                <a:latin typeface="Clear Sans"/>
              </a:rPr>
              <a:t> 3.8).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6062361" y="3226155"/>
            <a:ext cx="6163278" cy="6032145"/>
          </a:xfrm>
          <a:custGeom>
            <a:avLst/>
            <a:gdLst/>
            <a:ahLst/>
            <a:cxnLst/>
            <a:rect l="l" t="t" r="r" b="b"/>
            <a:pathLst>
              <a:path w="6163278" h="6032145">
                <a:moveTo>
                  <a:pt x="0" y="0"/>
                </a:moveTo>
                <a:lnTo>
                  <a:pt x="6163278" y="0"/>
                </a:lnTo>
                <a:lnTo>
                  <a:pt x="6163278" y="6032145"/>
                </a:lnTo>
                <a:lnTo>
                  <a:pt x="0" y="6032145"/>
                </a:lnTo>
                <a:lnTo>
                  <a:pt x="0" y="0"/>
                </a:lnTo>
                <a:close/>
              </a:path>
            </a:pathLst>
          </a:custGeom>
          <a:blipFill>
            <a:blip r:embed="rId2"/>
            <a:stretch>
              <a:fillRect/>
            </a:stretch>
          </a:blipFill>
        </p:spPr>
      </p:sp>
      <p:sp>
        <p:nvSpPr>
          <p:cNvPr id="3" name="TextBox 3"/>
          <p:cNvSpPr txBox="1"/>
          <p:nvPr/>
        </p:nvSpPr>
        <p:spPr>
          <a:xfrm>
            <a:off x="1028700" y="981075"/>
            <a:ext cx="16230600" cy="2146229"/>
          </a:xfrm>
          <a:prstGeom prst="rect">
            <a:avLst/>
          </a:prstGeom>
        </p:spPr>
        <p:txBody>
          <a:bodyPr lIns="0" tIns="0" rIns="0" bIns="0" rtlCol="0" anchor="t">
            <a:spAutoFit/>
          </a:bodyPr>
          <a:lstStyle/>
          <a:p>
            <a:pPr algn="ctr">
              <a:lnSpc>
                <a:spcPts val="3359"/>
              </a:lnSpc>
            </a:pPr>
            <a:r>
              <a:rPr lang="en-US" sz="2400" dirty="0">
                <a:solidFill>
                  <a:srgbClr val="FEFEFE"/>
                </a:solidFill>
                <a:latin typeface="Clear Sans"/>
              </a:rPr>
              <a:t>Bu </a:t>
            </a:r>
            <a:r>
              <a:rPr lang="en-US" sz="2400" dirty="0" err="1">
                <a:solidFill>
                  <a:srgbClr val="FEFEFE"/>
                </a:solidFill>
                <a:latin typeface="Clear Sans"/>
              </a:rPr>
              <a:t>algoritmalardan</a:t>
            </a:r>
            <a:r>
              <a:rPr lang="en-US" sz="2400" dirty="0">
                <a:solidFill>
                  <a:srgbClr val="FEFEFE"/>
                </a:solidFill>
                <a:latin typeface="Clear Sans"/>
              </a:rPr>
              <a:t> </a:t>
            </a:r>
            <a:r>
              <a:rPr lang="en-US" sz="2400" dirty="0" err="1">
                <a:solidFill>
                  <a:srgbClr val="FEFEFE"/>
                </a:solidFill>
                <a:latin typeface="Clear Sans"/>
              </a:rPr>
              <a:t>bir</a:t>
            </a:r>
            <a:r>
              <a:rPr lang="en-US" sz="2400" dirty="0">
                <a:solidFill>
                  <a:srgbClr val="FEFEFE"/>
                </a:solidFill>
                <a:latin typeface="Clear Sans"/>
              </a:rPr>
              <a:t> </a:t>
            </a:r>
            <a:r>
              <a:rPr lang="en-US" sz="2400" dirty="0" err="1">
                <a:solidFill>
                  <a:srgbClr val="FEFEFE"/>
                </a:solidFill>
                <a:latin typeface="Clear Sans"/>
              </a:rPr>
              <a:t>kısmı</a:t>
            </a:r>
            <a:r>
              <a:rPr lang="en-US" sz="2400" dirty="0">
                <a:solidFill>
                  <a:srgbClr val="FEFEFE"/>
                </a:solidFill>
                <a:latin typeface="Clear Sans"/>
              </a:rPr>
              <a:t> </a:t>
            </a:r>
            <a:r>
              <a:rPr lang="en-US" sz="2400" dirty="0" err="1">
                <a:solidFill>
                  <a:srgbClr val="FEFEFE"/>
                </a:solidFill>
                <a:latin typeface="Clear Sans"/>
              </a:rPr>
              <a:t>sınıflandırma</a:t>
            </a:r>
            <a:r>
              <a:rPr lang="en-US" sz="2400" dirty="0">
                <a:solidFill>
                  <a:srgbClr val="FEFEFE"/>
                </a:solidFill>
                <a:latin typeface="Clear Sans"/>
              </a:rPr>
              <a:t> </a:t>
            </a:r>
            <a:r>
              <a:rPr lang="en-US" sz="2400" dirty="0" err="1">
                <a:solidFill>
                  <a:srgbClr val="FEFEFE"/>
                </a:solidFill>
                <a:latin typeface="Clear Sans"/>
              </a:rPr>
              <a:t>uygulamalarında</a:t>
            </a:r>
            <a:r>
              <a:rPr lang="en-US" sz="2400" dirty="0">
                <a:solidFill>
                  <a:srgbClr val="FEFEFE"/>
                </a:solidFill>
                <a:latin typeface="Clear Sans"/>
              </a:rPr>
              <a:t>, </a:t>
            </a:r>
            <a:r>
              <a:rPr lang="en-US" sz="2400" dirty="0" err="1">
                <a:solidFill>
                  <a:srgbClr val="FEFEFE"/>
                </a:solidFill>
                <a:latin typeface="Clear Sans"/>
              </a:rPr>
              <a:t>bir</a:t>
            </a:r>
            <a:r>
              <a:rPr lang="en-US" sz="2400" dirty="0">
                <a:solidFill>
                  <a:srgbClr val="FEFEFE"/>
                </a:solidFill>
                <a:latin typeface="Clear Sans"/>
              </a:rPr>
              <a:t> </a:t>
            </a:r>
            <a:r>
              <a:rPr lang="en-US" sz="2400" dirty="0" err="1">
                <a:solidFill>
                  <a:srgbClr val="FEFEFE"/>
                </a:solidFill>
                <a:latin typeface="Clear Sans"/>
              </a:rPr>
              <a:t>kısmı</a:t>
            </a:r>
            <a:r>
              <a:rPr lang="en-US" sz="2400" dirty="0">
                <a:solidFill>
                  <a:srgbClr val="FEFEFE"/>
                </a:solidFill>
                <a:latin typeface="Clear Sans"/>
              </a:rPr>
              <a:t> da </a:t>
            </a:r>
            <a:r>
              <a:rPr lang="en-US" sz="2400" dirty="0" err="1">
                <a:solidFill>
                  <a:srgbClr val="FEFEFE"/>
                </a:solidFill>
                <a:latin typeface="Clear Sans"/>
              </a:rPr>
              <a:t>tahmin</a:t>
            </a:r>
            <a:r>
              <a:rPr lang="en-US" sz="2400" dirty="0">
                <a:solidFill>
                  <a:srgbClr val="FEFEFE"/>
                </a:solidFill>
                <a:latin typeface="Clear Sans"/>
              </a:rPr>
              <a:t> </a:t>
            </a:r>
            <a:r>
              <a:rPr lang="en-US" sz="2400" dirty="0" err="1">
                <a:solidFill>
                  <a:srgbClr val="FEFEFE"/>
                </a:solidFill>
                <a:latin typeface="Clear Sans"/>
              </a:rPr>
              <a:t>etme</a:t>
            </a:r>
            <a:r>
              <a:rPr lang="en-US" sz="2400" dirty="0">
                <a:solidFill>
                  <a:srgbClr val="FEFEFE"/>
                </a:solidFill>
                <a:latin typeface="Clear Sans"/>
              </a:rPr>
              <a:t> </a:t>
            </a:r>
            <a:r>
              <a:rPr lang="en-US" sz="2400" dirty="0" err="1">
                <a:solidFill>
                  <a:srgbClr val="FEFEFE"/>
                </a:solidFill>
                <a:latin typeface="Clear Sans"/>
              </a:rPr>
              <a:t>işlemlerinde</a:t>
            </a:r>
            <a:r>
              <a:rPr lang="en-US" sz="2400" dirty="0">
                <a:solidFill>
                  <a:srgbClr val="FEFEFE"/>
                </a:solidFill>
                <a:latin typeface="Clear Sans"/>
              </a:rPr>
              <a:t> </a:t>
            </a:r>
            <a:r>
              <a:rPr lang="en-US" sz="2400" dirty="0" err="1">
                <a:solidFill>
                  <a:srgbClr val="FEFEFE"/>
                </a:solidFill>
                <a:latin typeface="Clear Sans"/>
              </a:rPr>
              <a:t>kullanılır</a:t>
            </a:r>
            <a:r>
              <a:rPr lang="en-US" sz="2400" dirty="0">
                <a:solidFill>
                  <a:srgbClr val="FEFEFE"/>
                </a:solidFill>
                <a:latin typeface="Clear Sans"/>
              </a:rPr>
              <a:t>. </a:t>
            </a:r>
            <a:r>
              <a:rPr lang="en-US" sz="2400" dirty="0" err="1">
                <a:solidFill>
                  <a:srgbClr val="FEFEFE"/>
                </a:solidFill>
                <a:latin typeface="Clear Sans"/>
              </a:rPr>
              <a:t>Şekil</a:t>
            </a:r>
            <a:r>
              <a:rPr lang="en-US" sz="2400" dirty="0">
                <a:solidFill>
                  <a:srgbClr val="FEFEFE"/>
                </a:solidFill>
                <a:latin typeface="Clear Sans"/>
              </a:rPr>
              <a:t> 3.9’da </a:t>
            </a:r>
            <a:r>
              <a:rPr lang="en-US" sz="2400" dirty="0" err="1">
                <a:solidFill>
                  <a:srgbClr val="FEFEFE"/>
                </a:solidFill>
                <a:latin typeface="Clear Sans"/>
              </a:rPr>
              <a:t>gösterildiği</a:t>
            </a:r>
            <a:r>
              <a:rPr lang="en-US" sz="2400" dirty="0">
                <a:solidFill>
                  <a:srgbClr val="FEFEFE"/>
                </a:solidFill>
                <a:latin typeface="Clear Sans"/>
              </a:rPr>
              <a:t> </a:t>
            </a:r>
            <a:r>
              <a:rPr lang="en-US" sz="2400" dirty="0" err="1">
                <a:solidFill>
                  <a:srgbClr val="FEFEFE"/>
                </a:solidFill>
                <a:latin typeface="Clear Sans"/>
              </a:rPr>
              <a:t>gibi</a:t>
            </a:r>
            <a:r>
              <a:rPr lang="en-US" sz="2400" dirty="0">
                <a:solidFill>
                  <a:srgbClr val="FEFEFE"/>
                </a:solidFill>
                <a:latin typeface="Clear Sans"/>
              </a:rPr>
              <a:t> </a:t>
            </a:r>
            <a:r>
              <a:rPr lang="en-US" sz="2400" dirty="0" err="1">
                <a:solidFill>
                  <a:srgbClr val="FEFEFE"/>
                </a:solidFill>
                <a:latin typeface="Clear Sans"/>
              </a:rPr>
              <a:t>makine</a:t>
            </a:r>
            <a:r>
              <a:rPr lang="en-US" sz="2400" dirty="0">
                <a:solidFill>
                  <a:srgbClr val="FEFEFE"/>
                </a:solidFill>
                <a:latin typeface="Clear Sans"/>
              </a:rPr>
              <a:t> </a:t>
            </a:r>
            <a:r>
              <a:rPr lang="en-US" sz="2400" dirty="0" err="1">
                <a:solidFill>
                  <a:srgbClr val="FEFEFE"/>
                </a:solidFill>
                <a:latin typeface="Clear Sans"/>
              </a:rPr>
              <a:t>öğrenmesi</a:t>
            </a:r>
            <a:r>
              <a:rPr lang="en-US" sz="2400" dirty="0">
                <a:solidFill>
                  <a:srgbClr val="FEFEFE"/>
                </a:solidFill>
                <a:latin typeface="Clear Sans"/>
              </a:rPr>
              <a:t> </a:t>
            </a:r>
            <a:r>
              <a:rPr lang="en-US" sz="2400" dirty="0" err="1">
                <a:solidFill>
                  <a:srgbClr val="FEFEFE"/>
                </a:solidFill>
                <a:latin typeface="Clear Sans"/>
              </a:rPr>
              <a:t>algoritmaları</a:t>
            </a:r>
            <a:r>
              <a:rPr lang="en-US" sz="2400" dirty="0">
                <a:solidFill>
                  <a:srgbClr val="FEFEFE"/>
                </a:solidFill>
                <a:latin typeface="Clear Sans"/>
              </a:rPr>
              <a:t> </a:t>
            </a:r>
            <a:r>
              <a:rPr lang="en-US" sz="2400" dirty="0" err="1">
                <a:solidFill>
                  <a:srgbClr val="FEFEFE"/>
                </a:solidFill>
                <a:latin typeface="Clear Sans"/>
              </a:rPr>
              <a:t>denetimli</a:t>
            </a:r>
            <a:r>
              <a:rPr lang="en-US" sz="2400" dirty="0">
                <a:solidFill>
                  <a:srgbClr val="FEFEFE"/>
                </a:solidFill>
                <a:latin typeface="Clear Sans"/>
              </a:rPr>
              <a:t> </a:t>
            </a:r>
            <a:r>
              <a:rPr lang="en-US" sz="2400" dirty="0" err="1">
                <a:solidFill>
                  <a:srgbClr val="FEFEFE"/>
                </a:solidFill>
                <a:latin typeface="Clear Sans"/>
              </a:rPr>
              <a:t>ve</a:t>
            </a:r>
            <a:r>
              <a:rPr lang="en-US" sz="2400" dirty="0">
                <a:solidFill>
                  <a:srgbClr val="FEFEFE"/>
                </a:solidFill>
                <a:latin typeface="Clear Sans"/>
              </a:rPr>
              <a:t> </a:t>
            </a:r>
            <a:r>
              <a:rPr lang="en-US" sz="2400" dirty="0" err="1">
                <a:solidFill>
                  <a:srgbClr val="FEFEFE"/>
                </a:solidFill>
                <a:latin typeface="Clear Sans"/>
              </a:rPr>
              <a:t>denetimsiz</a:t>
            </a:r>
            <a:r>
              <a:rPr lang="en-US" sz="2400" dirty="0">
                <a:solidFill>
                  <a:srgbClr val="FEFEFE"/>
                </a:solidFill>
                <a:latin typeface="Clear Sans"/>
              </a:rPr>
              <a:t> </a:t>
            </a:r>
            <a:r>
              <a:rPr lang="en-US" sz="2400" dirty="0" err="1">
                <a:solidFill>
                  <a:srgbClr val="FEFEFE"/>
                </a:solidFill>
                <a:latin typeface="Clear Sans"/>
              </a:rPr>
              <a:t>öğrenme</a:t>
            </a:r>
            <a:r>
              <a:rPr lang="en-US" sz="2400" dirty="0">
                <a:solidFill>
                  <a:srgbClr val="FEFEFE"/>
                </a:solidFill>
                <a:latin typeface="Clear Sans"/>
              </a:rPr>
              <a:t> </a:t>
            </a:r>
            <a:r>
              <a:rPr lang="en-US" sz="2400" dirty="0" err="1">
                <a:solidFill>
                  <a:srgbClr val="FEFEFE"/>
                </a:solidFill>
                <a:latin typeface="Clear Sans"/>
              </a:rPr>
              <a:t>olmak</a:t>
            </a:r>
            <a:r>
              <a:rPr lang="en-US" sz="2400" dirty="0">
                <a:solidFill>
                  <a:srgbClr val="FEFEFE"/>
                </a:solidFill>
                <a:latin typeface="Clear Sans"/>
              </a:rPr>
              <a:t> </a:t>
            </a:r>
            <a:r>
              <a:rPr lang="en-US" sz="2400" dirty="0" err="1">
                <a:solidFill>
                  <a:srgbClr val="FEFEFE"/>
                </a:solidFill>
                <a:latin typeface="Clear Sans"/>
              </a:rPr>
              <a:t>üzere</a:t>
            </a:r>
            <a:r>
              <a:rPr lang="en-US" sz="2400" dirty="0">
                <a:solidFill>
                  <a:srgbClr val="FEFEFE"/>
                </a:solidFill>
                <a:latin typeface="Clear Sans"/>
              </a:rPr>
              <a:t> </a:t>
            </a:r>
            <a:r>
              <a:rPr lang="en-US" sz="2400" dirty="0" err="1">
                <a:solidFill>
                  <a:srgbClr val="FEFEFE"/>
                </a:solidFill>
                <a:latin typeface="Clear Sans"/>
              </a:rPr>
              <a:t>ikiye</a:t>
            </a:r>
            <a:r>
              <a:rPr lang="en-US" sz="2400" dirty="0">
                <a:solidFill>
                  <a:srgbClr val="FEFEFE"/>
                </a:solidFill>
                <a:latin typeface="Clear Sans"/>
              </a:rPr>
              <a:t> </a:t>
            </a:r>
            <a:r>
              <a:rPr lang="en-US" sz="2400" dirty="0" err="1">
                <a:solidFill>
                  <a:srgbClr val="FEFEFE"/>
                </a:solidFill>
                <a:latin typeface="Clear Sans"/>
              </a:rPr>
              <a:t>ayrılmaktadır</a:t>
            </a:r>
            <a:r>
              <a:rPr lang="tr-TR" sz="2400" dirty="0">
                <a:solidFill>
                  <a:srgbClr val="FEFEFE"/>
                </a:solidFill>
                <a:latin typeface="Clear Sans"/>
              </a:rPr>
              <a:t>. Denetimli öğrenme, etiketlenmiş veri kümesi üzerinde eğitilir ve girdi ile çıktı arasındaki ilişkiyi modellemek için kullanılırken, denetimsiz öğrenme etiketlenmemiş veri kümesi üzerinde işlem yapar ve veri içerisindeki yapıyı keşfetmeye çalışır.</a:t>
            </a:r>
            <a:endParaRPr lang="en-US" sz="2400" dirty="0">
              <a:solidFill>
                <a:srgbClr val="FEFEFE"/>
              </a:solidFill>
              <a:latin typeface="Clear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8132405-629E-4079-BB78-60EFC1B060CB}"/>
              </a:ext>
            </a:extLst>
          </p:cNvPr>
          <p:cNvPicPr>
            <a:picLocks noChangeAspect="1"/>
          </p:cNvPicPr>
          <p:nvPr/>
        </p:nvPicPr>
        <p:blipFill>
          <a:blip r:embed="rId2"/>
          <a:stretch>
            <a:fillRect/>
          </a:stretch>
        </p:blipFill>
        <p:spPr>
          <a:xfrm>
            <a:off x="304800" y="232834"/>
            <a:ext cx="17617441" cy="9787466"/>
          </a:xfrm>
          <a:prstGeom prst="rect">
            <a:avLst/>
          </a:prstGeom>
        </p:spPr>
      </p:pic>
    </p:spTree>
    <p:extLst>
      <p:ext uri="{BB962C8B-B14F-4D97-AF65-F5344CB8AC3E}">
        <p14:creationId xmlns:p14="http://schemas.microsoft.com/office/powerpoint/2010/main" val="164179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74F4D7E-DD19-4708-8E73-B34817D7CAFA}"/>
              </a:ext>
            </a:extLst>
          </p:cNvPr>
          <p:cNvPicPr>
            <a:picLocks noChangeAspect="1"/>
          </p:cNvPicPr>
          <p:nvPr/>
        </p:nvPicPr>
        <p:blipFill>
          <a:blip r:embed="rId2"/>
          <a:stretch>
            <a:fillRect/>
          </a:stretch>
        </p:blipFill>
        <p:spPr>
          <a:xfrm>
            <a:off x="152400" y="112884"/>
            <a:ext cx="17907000" cy="10018600"/>
          </a:xfrm>
          <a:prstGeom prst="rect">
            <a:avLst/>
          </a:prstGeom>
        </p:spPr>
      </p:pic>
    </p:spTree>
    <p:extLst>
      <p:ext uri="{BB962C8B-B14F-4D97-AF65-F5344CB8AC3E}">
        <p14:creationId xmlns:p14="http://schemas.microsoft.com/office/powerpoint/2010/main" val="2944403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3C3C"/>
        </a:solidFill>
        <a:effectLst/>
      </p:bgPr>
    </p:bg>
    <p:spTree>
      <p:nvGrpSpPr>
        <p:cNvPr id="1" name=""/>
        <p:cNvGrpSpPr/>
        <p:nvPr/>
      </p:nvGrpSpPr>
      <p:grpSpPr>
        <a:xfrm>
          <a:off x="0" y="0"/>
          <a:ext cx="0" cy="0"/>
          <a:chOff x="0" y="0"/>
          <a:chExt cx="0" cy="0"/>
        </a:xfrm>
      </p:grpSpPr>
      <p:sp>
        <p:nvSpPr>
          <p:cNvPr id="2" name="Freeform 2"/>
          <p:cNvSpPr/>
          <p:nvPr/>
        </p:nvSpPr>
        <p:spPr>
          <a:xfrm>
            <a:off x="2139701" y="2226956"/>
            <a:ext cx="14008598" cy="5833088"/>
          </a:xfrm>
          <a:custGeom>
            <a:avLst/>
            <a:gdLst/>
            <a:ahLst/>
            <a:cxnLst/>
            <a:rect l="l" t="t" r="r" b="b"/>
            <a:pathLst>
              <a:path w="14008598" h="5833088">
                <a:moveTo>
                  <a:pt x="0" y="0"/>
                </a:moveTo>
                <a:lnTo>
                  <a:pt x="14008598" y="0"/>
                </a:lnTo>
                <a:lnTo>
                  <a:pt x="14008598" y="5833088"/>
                </a:lnTo>
                <a:lnTo>
                  <a:pt x="0" y="5833088"/>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9331101" y="6800758"/>
            <a:ext cx="7928199" cy="1845581"/>
          </a:xfrm>
          <a:custGeom>
            <a:avLst/>
            <a:gdLst/>
            <a:ahLst/>
            <a:cxnLst/>
            <a:rect l="l" t="t" r="r" b="b"/>
            <a:pathLst>
              <a:path w="7928199" h="1845581">
                <a:moveTo>
                  <a:pt x="0" y="0"/>
                </a:moveTo>
                <a:lnTo>
                  <a:pt x="7928199" y="0"/>
                </a:lnTo>
                <a:lnTo>
                  <a:pt x="7928199" y="1845580"/>
                </a:lnTo>
                <a:lnTo>
                  <a:pt x="0" y="1845580"/>
                </a:lnTo>
                <a:lnTo>
                  <a:pt x="0" y="0"/>
                </a:lnTo>
                <a:close/>
              </a:path>
            </a:pathLst>
          </a:custGeom>
          <a:blipFill>
            <a:blip r:embed="rId2"/>
            <a:stretch>
              <a:fillRect/>
            </a:stretch>
          </a:blipFill>
        </p:spPr>
      </p:sp>
      <p:sp>
        <p:nvSpPr>
          <p:cNvPr id="3" name="TextBox 3"/>
          <p:cNvSpPr txBox="1"/>
          <p:nvPr/>
        </p:nvSpPr>
        <p:spPr>
          <a:xfrm>
            <a:off x="1028700" y="1114425"/>
            <a:ext cx="7312205" cy="1731645"/>
          </a:xfrm>
          <a:prstGeom prst="rect">
            <a:avLst/>
          </a:prstGeom>
        </p:spPr>
        <p:txBody>
          <a:bodyPr lIns="0" tIns="0" rIns="0" bIns="0" rtlCol="0" anchor="t">
            <a:spAutoFit/>
          </a:bodyPr>
          <a:lstStyle/>
          <a:p>
            <a:pPr algn="l">
              <a:lnSpc>
                <a:spcPts val="6719"/>
              </a:lnSpc>
            </a:pPr>
            <a:r>
              <a:rPr lang="en-US" sz="6399">
                <a:solidFill>
                  <a:srgbClr val="2B4B82"/>
                </a:solidFill>
                <a:latin typeface="Clear Sans Bold"/>
              </a:rPr>
              <a:t>Bayes Öğrenme Tekniği </a:t>
            </a:r>
          </a:p>
        </p:txBody>
      </p:sp>
      <p:sp>
        <p:nvSpPr>
          <p:cNvPr id="4" name="TextBox 4"/>
          <p:cNvSpPr txBox="1"/>
          <p:nvPr/>
        </p:nvSpPr>
        <p:spPr>
          <a:xfrm>
            <a:off x="1028700" y="2985135"/>
            <a:ext cx="7312205" cy="6273165"/>
          </a:xfrm>
          <a:prstGeom prst="rect">
            <a:avLst/>
          </a:prstGeom>
        </p:spPr>
        <p:txBody>
          <a:bodyPr lIns="0" tIns="0" rIns="0" bIns="0" rtlCol="0" anchor="t">
            <a:spAutoFit/>
          </a:bodyPr>
          <a:lstStyle/>
          <a:p>
            <a:pPr algn="l">
              <a:lnSpc>
                <a:spcPts val="3359"/>
              </a:lnSpc>
            </a:pPr>
            <a:r>
              <a:rPr lang="en-US" sz="2400" dirty="0">
                <a:solidFill>
                  <a:srgbClr val="2B4B82"/>
                </a:solidFill>
                <a:latin typeface="Clear Sans"/>
              </a:rPr>
              <a:t>Naive Bayes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tekniği</a:t>
            </a:r>
            <a:r>
              <a:rPr lang="en-US" sz="2400" dirty="0">
                <a:solidFill>
                  <a:srgbClr val="2B4B82"/>
                </a:solidFill>
                <a:latin typeface="Clear Sans"/>
              </a:rPr>
              <a:t> </a:t>
            </a:r>
            <a:r>
              <a:rPr lang="en-US" sz="2400" dirty="0" err="1">
                <a:solidFill>
                  <a:srgbClr val="2B4B82"/>
                </a:solidFill>
                <a:latin typeface="Clear Sans"/>
              </a:rPr>
              <a:t>temeli</a:t>
            </a:r>
            <a:r>
              <a:rPr lang="en-US" sz="2400" dirty="0">
                <a:solidFill>
                  <a:srgbClr val="2B4B82"/>
                </a:solidFill>
                <a:latin typeface="Clear Sans"/>
              </a:rPr>
              <a:t> Bayes </a:t>
            </a:r>
            <a:r>
              <a:rPr lang="en-US" sz="2400" dirty="0" err="1">
                <a:solidFill>
                  <a:srgbClr val="2B4B82"/>
                </a:solidFill>
                <a:latin typeface="Clear Sans"/>
              </a:rPr>
              <a:t>teoremine</a:t>
            </a:r>
            <a:r>
              <a:rPr lang="en-US" sz="2400" dirty="0">
                <a:solidFill>
                  <a:srgbClr val="2B4B82"/>
                </a:solidFill>
                <a:latin typeface="Clear Sans"/>
              </a:rPr>
              <a:t> </a:t>
            </a:r>
            <a:r>
              <a:rPr lang="en-US" sz="2400" dirty="0" err="1">
                <a:solidFill>
                  <a:srgbClr val="2B4B82"/>
                </a:solidFill>
                <a:latin typeface="Clear Sans"/>
              </a:rPr>
              <a:t>dayanır</a:t>
            </a:r>
            <a:r>
              <a:rPr lang="en-US" sz="2400" dirty="0">
                <a:solidFill>
                  <a:srgbClr val="2B4B82"/>
                </a:solidFill>
                <a:latin typeface="Clear Sans"/>
              </a:rPr>
              <a:t>. Bayes </a:t>
            </a:r>
            <a:r>
              <a:rPr lang="en-US" sz="2400" dirty="0" err="1">
                <a:solidFill>
                  <a:srgbClr val="2B4B82"/>
                </a:solidFill>
                <a:latin typeface="Clear Sans"/>
              </a:rPr>
              <a:t>Teoremi</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sonucun</a:t>
            </a:r>
            <a:r>
              <a:rPr lang="en-US" sz="2400" dirty="0">
                <a:solidFill>
                  <a:srgbClr val="2B4B82"/>
                </a:solidFill>
                <a:latin typeface="Clear Sans"/>
              </a:rPr>
              <a:t> </a:t>
            </a:r>
            <a:r>
              <a:rPr lang="en-US" sz="2400" dirty="0" err="1">
                <a:solidFill>
                  <a:srgbClr val="2B4B82"/>
                </a:solidFill>
                <a:latin typeface="Clear Sans"/>
              </a:rPr>
              <a:t>sebebini</a:t>
            </a:r>
            <a:r>
              <a:rPr lang="en-US" sz="2400" dirty="0">
                <a:solidFill>
                  <a:srgbClr val="2B4B82"/>
                </a:solidFill>
                <a:latin typeface="Clear Sans"/>
              </a:rPr>
              <a:t> </a:t>
            </a:r>
            <a:r>
              <a:rPr lang="en-US" sz="2400" dirty="0" err="1">
                <a:solidFill>
                  <a:srgbClr val="2B4B82"/>
                </a:solidFill>
                <a:latin typeface="Clear Sans"/>
              </a:rPr>
              <a:t>bulurken</a:t>
            </a:r>
            <a:r>
              <a:rPr lang="en-US" sz="2400" dirty="0">
                <a:solidFill>
                  <a:srgbClr val="2B4B82"/>
                </a:solidFill>
                <a:latin typeface="Clear Sans"/>
              </a:rPr>
              <a:t> </a:t>
            </a:r>
            <a:r>
              <a:rPr lang="en-US" sz="2400" dirty="0" err="1">
                <a:solidFill>
                  <a:srgbClr val="2B4B82"/>
                </a:solidFill>
                <a:latin typeface="Clear Sans"/>
              </a:rPr>
              <a:t>sonucun</a:t>
            </a:r>
            <a:r>
              <a:rPr lang="en-US" sz="2400" dirty="0">
                <a:solidFill>
                  <a:srgbClr val="2B4B82"/>
                </a:solidFill>
                <a:latin typeface="Clear Sans"/>
              </a:rPr>
              <a:t> </a:t>
            </a:r>
            <a:r>
              <a:rPr lang="en-US" sz="2400" dirty="0" err="1">
                <a:solidFill>
                  <a:srgbClr val="2B4B82"/>
                </a:solidFill>
                <a:latin typeface="Clear Sans"/>
              </a:rPr>
              <a:t>hangi</a:t>
            </a:r>
            <a:r>
              <a:rPr lang="en-US" sz="2400" dirty="0">
                <a:solidFill>
                  <a:srgbClr val="2B4B82"/>
                </a:solidFill>
                <a:latin typeface="Clear Sans"/>
              </a:rPr>
              <a:t> </a:t>
            </a:r>
            <a:r>
              <a:rPr lang="en-US" sz="2400" dirty="0" err="1">
                <a:solidFill>
                  <a:srgbClr val="2B4B82"/>
                </a:solidFill>
                <a:latin typeface="Clear Sans"/>
              </a:rPr>
              <a:t>olasılıkla</a:t>
            </a:r>
            <a:r>
              <a:rPr lang="en-US" sz="2400" dirty="0">
                <a:solidFill>
                  <a:srgbClr val="2B4B82"/>
                </a:solidFill>
                <a:latin typeface="Clear Sans"/>
              </a:rPr>
              <a:t> </a:t>
            </a:r>
            <a:r>
              <a:rPr lang="en-US" sz="2400" dirty="0" err="1">
                <a:solidFill>
                  <a:srgbClr val="2B4B82"/>
                </a:solidFill>
                <a:latin typeface="Clear Sans"/>
              </a:rPr>
              <a:t>hangi</a:t>
            </a:r>
            <a:r>
              <a:rPr lang="en-US" sz="2400" dirty="0">
                <a:solidFill>
                  <a:srgbClr val="2B4B82"/>
                </a:solidFill>
                <a:latin typeface="Clear Sans"/>
              </a:rPr>
              <a:t> </a:t>
            </a:r>
            <a:r>
              <a:rPr lang="en-US" sz="2400" dirty="0" err="1">
                <a:solidFill>
                  <a:srgbClr val="2B4B82"/>
                </a:solidFill>
                <a:latin typeface="Clear Sans"/>
              </a:rPr>
              <a:t>sebepten</a:t>
            </a:r>
            <a:r>
              <a:rPr lang="en-US" sz="2400" dirty="0">
                <a:solidFill>
                  <a:srgbClr val="2B4B82"/>
                </a:solidFill>
                <a:latin typeface="Clear Sans"/>
              </a:rPr>
              <a:t> </a:t>
            </a:r>
            <a:r>
              <a:rPr lang="en-US" sz="2400" dirty="0" err="1">
                <a:solidFill>
                  <a:srgbClr val="2B4B82"/>
                </a:solidFill>
                <a:latin typeface="Clear Sans"/>
              </a:rPr>
              <a:t>kaynaklandığını</a:t>
            </a:r>
            <a:r>
              <a:rPr lang="en-US" sz="2400" dirty="0">
                <a:solidFill>
                  <a:srgbClr val="2B4B82"/>
                </a:solidFill>
                <a:latin typeface="Clear Sans"/>
              </a:rPr>
              <a:t> </a:t>
            </a:r>
            <a:r>
              <a:rPr lang="en-US" sz="2400" dirty="0" err="1">
                <a:solidFill>
                  <a:srgbClr val="2B4B82"/>
                </a:solidFill>
                <a:latin typeface="Clear Sans"/>
              </a:rPr>
              <a:t>bulur</a:t>
            </a:r>
            <a:r>
              <a:rPr lang="en-US" sz="2400" dirty="0">
                <a:solidFill>
                  <a:srgbClr val="2B4B82"/>
                </a:solidFill>
                <a:latin typeface="Clear Sans"/>
              </a:rPr>
              <a:t>. </a:t>
            </a:r>
            <a:r>
              <a:rPr lang="en-US" sz="2400" dirty="0" err="1">
                <a:solidFill>
                  <a:srgbClr val="2B4B82"/>
                </a:solidFill>
                <a:latin typeface="Clear Sans"/>
              </a:rPr>
              <a:t>Ülkemizde</a:t>
            </a:r>
            <a:r>
              <a:rPr lang="en-US" sz="2400" dirty="0">
                <a:solidFill>
                  <a:srgbClr val="2B4B82"/>
                </a:solidFill>
                <a:latin typeface="Clear Sans"/>
              </a:rPr>
              <a:t> </a:t>
            </a:r>
            <a:r>
              <a:rPr lang="en-US" sz="2400" dirty="0" err="1">
                <a:solidFill>
                  <a:srgbClr val="2B4B82"/>
                </a:solidFill>
                <a:latin typeface="Clear Sans"/>
              </a:rPr>
              <a:t>en</a:t>
            </a:r>
            <a:r>
              <a:rPr lang="en-US" sz="2400" dirty="0">
                <a:solidFill>
                  <a:srgbClr val="2B4B82"/>
                </a:solidFill>
                <a:latin typeface="Clear Sans"/>
              </a:rPr>
              <a:t> </a:t>
            </a:r>
            <a:r>
              <a:rPr lang="en-US" sz="2400" dirty="0" err="1">
                <a:solidFill>
                  <a:srgbClr val="2B4B82"/>
                </a:solidFill>
                <a:latin typeface="Clear Sans"/>
              </a:rPr>
              <a:t>popüler</a:t>
            </a:r>
            <a:r>
              <a:rPr lang="en-US" sz="2400" dirty="0">
                <a:solidFill>
                  <a:srgbClr val="2B4B82"/>
                </a:solidFill>
                <a:latin typeface="Clear Sans"/>
              </a:rPr>
              <a:t> </a:t>
            </a:r>
            <a:r>
              <a:rPr lang="en-US" sz="2400" dirty="0" err="1">
                <a:solidFill>
                  <a:srgbClr val="2B4B82"/>
                </a:solidFill>
                <a:latin typeface="Clear Sans"/>
              </a:rPr>
              <a:t>alışveriş</a:t>
            </a:r>
            <a:r>
              <a:rPr lang="en-US" sz="2400" dirty="0">
                <a:solidFill>
                  <a:srgbClr val="2B4B82"/>
                </a:solidFill>
                <a:latin typeface="Clear Sans"/>
              </a:rPr>
              <a:t> internet </a:t>
            </a:r>
            <a:r>
              <a:rPr lang="en-US" sz="2400" dirty="0" err="1">
                <a:solidFill>
                  <a:srgbClr val="2B4B82"/>
                </a:solidFill>
                <a:latin typeface="Clear Sans"/>
              </a:rPr>
              <a:t>sitesinde</a:t>
            </a:r>
            <a:r>
              <a:rPr lang="en-US" sz="2400" dirty="0">
                <a:solidFill>
                  <a:srgbClr val="2B4B82"/>
                </a:solidFill>
                <a:latin typeface="Clear Sans"/>
              </a:rPr>
              <a:t> </a:t>
            </a:r>
            <a:r>
              <a:rPr lang="en-US" sz="2400" dirty="0" err="1">
                <a:solidFill>
                  <a:srgbClr val="2B4B82"/>
                </a:solidFill>
                <a:latin typeface="Clear Sans"/>
              </a:rPr>
              <a:t>akıllı</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a:t>
            </a:r>
            <a:r>
              <a:rPr lang="en-US" sz="2400" dirty="0" err="1">
                <a:solidFill>
                  <a:srgbClr val="2B4B82"/>
                </a:solidFill>
                <a:latin typeface="Clear Sans"/>
              </a:rPr>
              <a:t>satışını</a:t>
            </a:r>
            <a:r>
              <a:rPr lang="en-US" sz="2400" dirty="0">
                <a:solidFill>
                  <a:srgbClr val="2B4B82"/>
                </a:solidFill>
                <a:latin typeface="Clear Sans"/>
              </a:rPr>
              <a:t> </a:t>
            </a:r>
            <a:r>
              <a:rPr lang="en-US" sz="2400" dirty="0" err="1">
                <a:solidFill>
                  <a:srgbClr val="2B4B82"/>
                </a:solidFill>
                <a:latin typeface="Clear Sans"/>
              </a:rPr>
              <a:t>düşünelim</a:t>
            </a:r>
            <a:r>
              <a:rPr lang="en-US" sz="2400" dirty="0">
                <a:solidFill>
                  <a:srgbClr val="2B4B82"/>
                </a:solidFill>
                <a:latin typeface="Clear Sans"/>
              </a:rPr>
              <a:t>. Online </a:t>
            </a:r>
            <a:r>
              <a:rPr lang="en-US" sz="2400" dirty="0" err="1">
                <a:solidFill>
                  <a:srgbClr val="2B4B82"/>
                </a:solidFill>
                <a:latin typeface="Clear Sans"/>
              </a:rPr>
              <a:t>mağazada</a:t>
            </a:r>
            <a:r>
              <a:rPr lang="en-US" sz="2400" dirty="0">
                <a:solidFill>
                  <a:srgbClr val="2B4B82"/>
                </a:solidFill>
                <a:latin typeface="Clear Sans"/>
              </a:rPr>
              <a:t> A </a:t>
            </a:r>
            <a:r>
              <a:rPr lang="en-US" sz="2400" dirty="0" err="1">
                <a:solidFill>
                  <a:srgbClr val="2B4B82"/>
                </a:solidFill>
                <a:latin typeface="Clear Sans"/>
              </a:rPr>
              <a:t>ve</a:t>
            </a:r>
            <a:r>
              <a:rPr lang="en-US" sz="2400" dirty="0">
                <a:solidFill>
                  <a:srgbClr val="2B4B82"/>
                </a:solidFill>
                <a:latin typeface="Clear Sans"/>
              </a:rPr>
              <a:t> B </a:t>
            </a:r>
            <a:r>
              <a:rPr lang="en-US" sz="2400" dirty="0" err="1">
                <a:solidFill>
                  <a:srgbClr val="2B4B82"/>
                </a:solidFill>
                <a:latin typeface="Clear Sans"/>
              </a:rPr>
              <a:t>iki</a:t>
            </a:r>
            <a:r>
              <a:rPr lang="en-US" sz="2400" dirty="0">
                <a:solidFill>
                  <a:srgbClr val="2B4B82"/>
                </a:solidFill>
                <a:latin typeface="Clear Sans"/>
              </a:rPr>
              <a:t> </a:t>
            </a:r>
            <a:r>
              <a:rPr lang="en-US" sz="2400" dirty="0" err="1">
                <a:solidFill>
                  <a:srgbClr val="2B4B82"/>
                </a:solidFill>
                <a:latin typeface="Clear Sans"/>
              </a:rPr>
              <a:t>ayrı</a:t>
            </a:r>
            <a:r>
              <a:rPr lang="en-US" sz="2400" dirty="0">
                <a:solidFill>
                  <a:srgbClr val="2B4B82"/>
                </a:solidFill>
                <a:latin typeface="Clear Sans"/>
              </a:rPr>
              <a:t> </a:t>
            </a:r>
            <a:r>
              <a:rPr lang="en-US" sz="2400" dirty="0" err="1">
                <a:solidFill>
                  <a:srgbClr val="2B4B82"/>
                </a:solidFill>
                <a:latin typeface="Clear Sans"/>
              </a:rPr>
              <a:t>marka</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a:t>
            </a:r>
            <a:r>
              <a:rPr lang="en-US" sz="2400" dirty="0" err="1">
                <a:solidFill>
                  <a:srgbClr val="2B4B82"/>
                </a:solidFill>
                <a:latin typeface="Clear Sans"/>
              </a:rPr>
              <a:t>satılmaktadır</a:t>
            </a:r>
            <a:r>
              <a:rPr lang="en-US" sz="2400" dirty="0">
                <a:solidFill>
                  <a:srgbClr val="2B4B82"/>
                </a:solidFill>
                <a:latin typeface="Clear Sans"/>
              </a:rPr>
              <a:t>. </a:t>
            </a:r>
            <a:r>
              <a:rPr lang="en-US" sz="2400" dirty="0" err="1">
                <a:solidFill>
                  <a:srgbClr val="2B4B82"/>
                </a:solidFill>
                <a:latin typeface="Clear Sans"/>
              </a:rPr>
              <a:t>Edinilen</a:t>
            </a:r>
            <a:r>
              <a:rPr lang="en-US" sz="2400" dirty="0">
                <a:solidFill>
                  <a:srgbClr val="2B4B82"/>
                </a:solidFill>
                <a:latin typeface="Clear Sans"/>
              </a:rPr>
              <a:t> </a:t>
            </a:r>
            <a:r>
              <a:rPr lang="en-US" sz="2400" dirty="0" err="1">
                <a:solidFill>
                  <a:srgbClr val="2B4B82"/>
                </a:solidFill>
                <a:latin typeface="Clear Sans"/>
              </a:rPr>
              <a:t>tecrübe</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tutulan</a:t>
            </a:r>
            <a:r>
              <a:rPr lang="en-US" sz="2400" dirty="0">
                <a:solidFill>
                  <a:srgbClr val="2B4B82"/>
                </a:solidFill>
                <a:latin typeface="Clear Sans"/>
              </a:rPr>
              <a:t> </a:t>
            </a:r>
            <a:r>
              <a:rPr lang="en-US" sz="2400" dirty="0" err="1">
                <a:solidFill>
                  <a:srgbClr val="2B4B82"/>
                </a:solidFill>
                <a:latin typeface="Clear Sans"/>
              </a:rPr>
              <a:t>kayıtlardan</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a:t>
            </a:r>
            <a:r>
              <a:rPr lang="en-US" sz="2400" dirty="0" err="1">
                <a:solidFill>
                  <a:srgbClr val="2B4B82"/>
                </a:solidFill>
                <a:latin typeface="Clear Sans"/>
              </a:rPr>
              <a:t>ile</a:t>
            </a:r>
            <a:r>
              <a:rPr lang="en-US" sz="2400" dirty="0">
                <a:solidFill>
                  <a:srgbClr val="2B4B82"/>
                </a:solidFill>
                <a:latin typeface="Clear Sans"/>
              </a:rPr>
              <a:t> </a:t>
            </a:r>
            <a:r>
              <a:rPr lang="en-US" sz="2400" dirty="0" err="1">
                <a:solidFill>
                  <a:srgbClr val="2B4B82"/>
                </a:solidFill>
                <a:latin typeface="Clear Sans"/>
              </a:rPr>
              <a:t>ilgili</a:t>
            </a:r>
            <a:r>
              <a:rPr lang="en-US" sz="2400" dirty="0">
                <a:solidFill>
                  <a:srgbClr val="2B4B82"/>
                </a:solidFill>
                <a:latin typeface="Clear Sans"/>
              </a:rPr>
              <a:t> </a:t>
            </a:r>
            <a:r>
              <a:rPr lang="en-US" sz="2400" dirty="0" err="1">
                <a:solidFill>
                  <a:srgbClr val="2B4B82"/>
                </a:solidFill>
                <a:latin typeface="Clear Sans"/>
              </a:rPr>
              <a:t>bilgiler</a:t>
            </a:r>
            <a:r>
              <a:rPr lang="en-US" sz="2400" dirty="0">
                <a:solidFill>
                  <a:srgbClr val="2B4B82"/>
                </a:solidFill>
                <a:latin typeface="Clear Sans"/>
              </a:rPr>
              <a:t> </a:t>
            </a:r>
            <a:r>
              <a:rPr lang="en-US" sz="2400" dirty="0" err="1">
                <a:solidFill>
                  <a:srgbClr val="2B4B82"/>
                </a:solidFill>
                <a:latin typeface="Clear Sans"/>
              </a:rPr>
              <a:t>şu</a:t>
            </a:r>
            <a:r>
              <a:rPr lang="en-US" sz="2400" dirty="0">
                <a:solidFill>
                  <a:srgbClr val="2B4B82"/>
                </a:solidFill>
                <a:latin typeface="Clear Sans"/>
              </a:rPr>
              <a:t> </a:t>
            </a:r>
            <a:r>
              <a:rPr lang="en-US" sz="2400" dirty="0" err="1">
                <a:solidFill>
                  <a:srgbClr val="2B4B82"/>
                </a:solidFill>
                <a:latin typeface="Clear Sans"/>
              </a:rPr>
              <a:t>şekildedir</a:t>
            </a:r>
            <a:r>
              <a:rPr lang="en-US" sz="2400" dirty="0">
                <a:solidFill>
                  <a:srgbClr val="2B4B82"/>
                </a:solidFill>
                <a:latin typeface="Clear Sans"/>
              </a:rPr>
              <a:t>: </a:t>
            </a:r>
          </a:p>
          <a:p>
            <a:pPr algn="l">
              <a:lnSpc>
                <a:spcPts val="3359"/>
              </a:lnSpc>
            </a:pPr>
            <a:endParaRPr lang="en-US" sz="2400" dirty="0">
              <a:solidFill>
                <a:srgbClr val="2B4B82"/>
              </a:solidFill>
              <a:latin typeface="Clear Sans"/>
            </a:endParaRPr>
          </a:p>
          <a:p>
            <a:pPr algn="l">
              <a:lnSpc>
                <a:spcPts val="3359"/>
              </a:lnSpc>
            </a:pPr>
            <a:r>
              <a:rPr lang="en-US" sz="2400" dirty="0">
                <a:solidFill>
                  <a:srgbClr val="2B4B82"/>
                </a:solidFill>
                <a:latin typeface="Clear Sans"/>
              </a:rPr>
              <a:t>1. </a:t>
            </a:r>
            <a:r>
              <a:rPr lang="en-US" sz="2400" dirty="0" err="1">
                <a:solidFill>
                  <a:srgbClr val="2B4B82"/>
                </a:solidFill>
                <a:latin typeface="Clear Sans"/>
              </a:rPr>
              <a:t>Markalar</a:t>
            </a:r>
            <a:r>
              <a:rPr lang="en-US" sz="2400" dirty="0">
                <a:solidFill>
                  <a:srgbClr val="2B4B82"/>
                </a:solidFill>
                <a:latin typeface="Clear Sans"/>
              </a:rPr>
              <a:t>; A </a:t>
            </a:r>
            <a:r>
              <a:rPr lang="en-US" sz="2400" dirty="0" err="1">
                <a:solidFill>
                  <a:srgbClr val="2B4B82"/>
                </a:solidFill>
                <a:latin typeface="Clear Sans"/>
              </a:rPr>
              <a:t>ve</a:t>
            </a:r>
            <a:r>
              <a:rPr lang="en-US" sz="2400" dirty="0">
                <a:solidFill>
                  <a:srgbClr val="2B4B82"/>
                </a:solidFill>
                <a:latin typeface="Clear Sans"/>
              </a:rPr>
              <a:t> B </a:t>
            </a:r>
          </a:p>
          <a:p>
            <a:pPr algn="l">
              <a:lnSpc>
                <a:spcPts val="3359"/>
              </a:lnSpc>
            </a:pPr>
            <a:r>
              <a:rPr lang="en-US" sz="2400" dirty="0">
                <a:solidFill>
                  <a:srgbClr val="2B4B82"/>
                </a:solidFill>
                <a:latin typeface="Clear Sans"/>
              </a:rPr>
              <a:t>2. </a:t>
            </a:r>
            <a:r>
              <a:rPr lang="en-US" sz="2400" dirty="0" err="1">
                <a:solidFill>
                  <a:srgbClr val="2B4B82"/>
                </a:solidFill>
                <a:latin typeface="Clear Sans"/>
              </a:rPr>
              <a:t>Günlük</a:t>
            </a:r>
            <a:r>
              <a:rPr lang="en-US" sz="2400" dirty="0">
                <a:solidFill>
                  <a:srgbClr val="2B4B82"/>
                </a:solidFill>
                <a:latin typeface="Clear Sans"/>
              </a:rPr>
              <a:t> </a:t>
            </a:r>
            <a:r>
              <a:rPr lang="en-US" sz="2400" dirty="0" err="1">
                <a:solidFill>
                  <a:srgbClr val="2B4B82"/>
                </a:solidFill>
                <a:latin typeface="Clear Sans"/>
              </a:rPr>
              <a:t>satış</a:t>
            </a:r>
            <a:r>
              <a:rPr lang="en-US" sz="2400" dirty="0">
                <a:solidFill>
                  <a:srgbClr val="2B4B82"/>
                </a:solidFill>
                <a:latin typeface="Clear Sans"/>
              </a:rPr>
              <a:t> </a:t>
            </a:r>
            <a:r>
              <a:rPr lang="en-US" sz="2400" dirty="0" err="1">
                <a:solidFill>
                  <a:srgbClr val="2B4B82"/>
                </a:solidFill>
                <a:latin typeface="Clear Sans"/>
              </a:rPr>
              <a:t>miktarı</a:t>
            </a:r>
            <a:r>
              <a:rPr lang="en-US" sz="2400" dirty="0">
                <a:solidFill>
                  <a:srgbClr val="2B4B82"/>
                </a:solidFill>
                <a:latin typeface="Clear Sans"/>
              </a:rPr>
              <a:t>; A </a:t>
            </a:r>
            <a:r>
              <a:rPr lang="en-US" sz="2400" dirty="0" err="1">
                <a:solidFill>
                  <a:srgbClr val="2B4B82"/>
                </a:solidFill>
                <a:latin typeface="Clear Sans"/>
              </a:rPr>
              <a:t>marka</a:t>
            </a:r>
            <a:r>
              <a:rPr lang="en-US" sz="2400" dirty="0">
                <a:solidFill>
                  <a:srgbClr val="2B4B82"/>
                </a:solidFill>
                <a:latin typeface="Clear Sans"/>
              </a:rPr>
              <a:t> 200, B </a:t>
            </a:r>
            <a:r>
              <a:rPr lang="en-US" sz="2400" dirty="0" err="1">
                <a:solidFill>
                  <a:srgbClr val="2B4B82"/>
                </a:solidFill>
                <a:latin typeface="Clear Sans"/>
              </a:rPr>
              <a:t>marka</a:t>
            </a:r>
            <a:r>
              <a:rPr lang="en-US" sz="2400" dirty="0">
                <a:solidFill>
                  <a:srgbClr val="2B4B82"/>
                </a:solidFill>
                <a:latin typeface="Clear Sans"/>
              </a:rPr>
              <a:t> 160 </a:t>
            </a:r>
            <a:r>
              <a:rPr lang="en-US" sz="2400" dirty="0" err="1">
                <a:solidFill>
                  <a:srgbClr val="2B4B82"/>
                </a:solidFill>
                <a:latin typeface="Clear Sans"/>
              </a:rPr>
              <a:t>adet</a:t>
            </a:r>
            <a:r>
              <a:rPr lang="en-US" sz="2400" dirty="0">
                <a:solidFill>
                  <a:srgbClr val="2B4B82"/>
                </a:solidFill>
                <a:latin typeface="Clear Sans"/>
              </a:rPr>
              <a:t> </a:t>
            </a:r>
          </a:p>
          <a:p>
            <a:pPr algn="l">
              <a:lnSpc>
                <a:spcPts val="3359"/>
              </a:lnSpc>
            </a:pPr>
            <a:r>
              <a:rPr lang="en-US" sz="2400" dirty="0">
                <a:solidFill>
                  <a:srgbClr val="2B4B82"/>
                </a:solidFill>
                <a:latin typeface="Clear Sans"/>
              </a:rPr>
              <a:t>3.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edilen</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a:t>
            </a:r>
            <a:r>
              <a:rPr lang="en-US" sz="2400" dirty="0" err="1">
                <a:solidFill>
                  <a:srgbClr val="2B4B82"/>
                </a:solidFill>
                <a:latin typeface="Clear Sans"/>
              </a:rPr>
              <a:t>oranı</a:t>
            </a:r>
            <a:r>
              <a:rPr lang="en-US" sz="2400" dirty="0">
                <a:solidFill>
                  <a:srgbClr val="2B4B82"/>
                </a:solidFill>
                <a:latin typeface="Clear Sans"/>
              </a:rPr>
              <a:t>; %5 </a:t>
            </a:r>
          </a:p>
          <a:p>
            <a:pPr algn="l">
              <a:lnSpc>
                <a:spcPts val="3359"/>
              </a:lnSpc>
            </a:pPr>
            <a:endParaRPr lang="en-US" sz="2400" dirty="0">
              <a:solidFill>
                <a:srgbClr val="2B4B82"/>
              </a:solidFill>
              <a:latin typeface="Clear Sans"/>
            </a:endParaRPr>
          </a:p>
        </p:txBody>
      </p:sp>
      <p:sp>
        <p:nvSpPr>
          <p:cNvPr id="5" name="TextBox 5"/>
          <p:cNvSpPr txBox="1"/>
          <p:nvPr/>
        </p:nvSpPr>
        <p:spPr>
          <a:xfrm>
            <a:off x="9947095" y="1400175"/>
            <a:ext cx="7312205" cy="4596765"/>
          </a:xfrm>
          <a:prstGeom prst="rect">
            <a:avLst/>
          </a:prstGeom>
        </p:spPr>
        <p:txBody>
          <a:bodyPr lIns="0" tIns="0" rIns="0" bIns="0" rtlCol="0" anchor="t">
            <a:spAutoFit/>
          </a:bodyPr>
          <a:lstStyle/>
          <a:p>
            <a:pPr algn="l">
              <a:lnSpc>
                <a:spcPts val="3359"/>
              </a:lnSpc>
            </a:pPr>
            <a:r>
              <a:rPr lang="en-US" sz="2400" dirty="0">
                <a:solidFill>
                  <a:srgbClr val="2B4B82"/>
                </a:solidFill>
                <a:latin typeface="Clear Sans"/>
              </a:rPr>
              <a:t>Bir </a:t>
            </a:r>
            <a:r>
              <a:rPr lang="en-US" sz="2400" dirty="0" err="1">
                <a:solidFill>
                  <a:srgbClr val="2B4B82"/>
                </a:solidFill>
                <a:latin typeface="Clear Sans"/>
              </a:rPr>
              <a:t>gün</a:t>
            </a:r>
            <a:r>
              <a:rPr lang="en-US" sz="2400" dirty="0">
                <a:solidFill>
                  <a:srgbClr val="2B4B82"/>
                </a:solidFill>
                <a:latin typeface="Clear Sans"/>
              </a:rPr>
              <a:t> </a:t>
            </a:r>
            <a:r>
              <a:rPr lang="en-US" sz="2400" dirty="0" err="1">
                <a:solidFill>
                  <a:srgbClr val="2B4B82"/>
                </a:solidFill>
                <a:latin typeface="Clear Sans"/>
              </a:rPr>
              <a:t>için</a:t>
            </a:r>
            <a:r>
              <a:rPr lang="en-US" sz="2400" dirty="0">
                <a:solidFill>
                  <a:srgbClr val="2B4B82"/>
                </a:solidFill>
                <a:latin typeface="Clear Sans"/>
              </a:rPr>
              <a:t> online </a:t>
            </a:r>
            <a:r>
              <a:rPr lang="en-US" sz="2400" dirty="0" err="1">
                <a:solidFill>
                  <a:srgbClr val="2B4B82"/>
                </a:solidFill>
                <a:latin typeface="Clear Sans"/>
              </a:rPr>
              <a:t>mağazada</a:t>
            </a:r>
            <a:r>
              <a:rPr lang="en-US" sz="2400" dirty="0">
                <a:solidFill>
                  <a:srgbClr val="2B4B82"/>
                </a:solidFill>
                <a:latin typeface="Clear Sans"/>
              </a:rPr>
              <a:t> </a:t>
            </a:r>
            <a:r>
              <a:rPr lang="en-US" sz="2400" dirty="0" err="1">
                <a:solidFill>
                  <a:srgbClr val="2B4B82"/>
                </a:solidFill>
                <a:latin typeface="Clear Sans"/>
              </a:rPr>
              <a:t>satılan</a:t>
            </a:r>
            <a:r>
              <a:rPr lang="en-US" sz="2400" dirty="0">
                <a:solidFill>
                  <a:srgbClr val="2B4B82"/>
                </a:solidFill>
                <a:latin typeface="Clear Sans"/>
              </a:rPr>
              <a:t> cep </a:t>
            </a:r>
            <a:r>
              <a:rPr lang="en-US" sz="2400" dirty="0" err="1">
                <a:solidFill>
                  <a:srgbClr val="2B4B82"/>
                </a:solidFill>
                <a:latin typeface="Clear Sans"/>
              </a:rPr>
              <a:t>telefonlarından</a:t>
            </a:r>
            <a:r>
              <a:rPr lang="en-US" sz="2400" dirty="0">
                <a:solidFill>
                  <a:srgbClr val="2B4B82"/>
                </a:solidFill>
                <a:latin typeface="Clear Sans"/>
              </a:rPr>
              <a:t> A </a:t>
            </a:r>
            <a:r>
              <a:rPr lang="en-US" sz="2400" dirty="0" err="1">
                <a:solidFill>
                  <a:srgbClr val="2B4B82"/>
                </a:solidFill>
                <a:latin typeface="Clear Sans"/>
              </a:rPr>
              <a:t>marka</a:t>
            </a:r>
            <a:r>
              <a:rPr lang="en-US" sz="2400" dirty="0">
                <a:solidFill>
                  <a:srgbClr val="2B4B82"/>
                </a:solidFill>
                <a:latin typeface="Clear Sans"/>
              </a:rPr>
              <a:t> </a:t>
            </a:r>
            <a:r>
              <a:rPr lang="en-US" sz="2400" dirty="0" err="1">
                <a:solidFill>
                  <a:srgbClr val="2B4B82"/>
                </a:solidFill>
                <a:latin typeface="Clear Sans"/>
              </a:rPr>
              <a:t>olanların</a:t>
            </a:r>
            <a:r>
              <a:rPr lang="en-US" sz="2400" dirty="0">
                <a:solidFill>
                  <a:srgbClr val="2B4B82"/>
                </a:solidFill>
                <a:latin typeface="Clear Sans"/>
              </a:rPr>
              <a:t>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edilme</a:t>
            </a:r>
            <a:r>
              <a:rPr lang="en-US" sz="2400" dirty="0">
                <a:solidFill>
                  <a:srgbClr val="2B4B82"/>
                </a:solidFill>
                <a:latin typeface="Clear Sans"/>
              </a:rPr>
              <a:t> </a:t>
            </a:r>
            <a:r>
              <a:rPr lang="en-US" sz="2400" dirty="0" err="1">
                <a:solidFill>
                  <a:srgbClr val="2B4B82"/>
                </a:solidFill>
                <a:latin typeface="Clear Sans"/>
              </a:rPr>
              <a:t>olasılığını</a:t>
            </a:r>
            <a:r>
              <a:rPr lang="en-US" sz="2400" dirty="0">
                <a:solidFill>
                  <a:srgbClr val="2B4B82"/>
                </a:solidFill>
                <a:latin typeface="Clear Sans"/>
              </a:rPr>
              <a:t> </a:t>
            </a:r>
            <a:r>
              <a:rPr lang="en-US" sz="2400" dirty="0" err="1">
                <a:solidFill>
                  <a:srgbClr val="2B4B82"/>
                </a:solidFill>
                <a:latin typeface="Clear Sans"/>
              </a:rPr>
              <a:t>hesaplayalım</a:t>
            </a:r>
            <a:r>
              <a:rPr lang="en-US" sz="2400" dirty="0">
                <a:solidFill>
                  <a:srgbClr val="2B4B82"/>
                </a:solidFill>
                <a:latin typeface="Clear Sans"/>
              </a:rPr>
              <a:t>. </a:t>
            </a:r>
            <a:r>
              <a:rPr lang="en-US" sz="2400" dirty="0" err="1">
                <a:solidFill>
                  <a:srgbClr val="2B4B82"/>
                </a:solidFill>
                <a:latin typeface="Clear Sans"/>
              </a:rPr>
              <a:t>Toplam</a:t>
            </a:r>
            <a:r>
              <a:rPr lang="en-US" sz="2400" dirty="0">
                <a:solidFill>
                  <a:srgbClr val="2B4B82"/>
                </a:solidFill>
                <a:latin typeface="Clear Sans"/>
              </a:rPr>
              <a:t> 360 </a:t>
            </a:r>
            <a:r>
              <a:rPr lang="en-US" sz="2400" dirty="0" err="1">
                <a:solidFill>
                  <a:srgbClr val="2B4B82"/>
                </a:solidFill>
                <a:latin typeface="Clear Sans"/>
              </a:rPr>
              <a:t>adet</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200 </a:t>
            </a:r>
            <a:r>
              <a:rPr lang="en-US" sz="2400" dirty="0" err="1">
                <a:solidFill>
                  <a:srgbClr val="2B4B82"/>
                </a:solidFill>
                <a:latin typeface="Clear Sans"/>
              </a:rPr>
              <a:t>adedi</a:t>
            </a:r>
            <a:r>
              <a:rPr lang="en-US" sz="2400" dirty="0">
                <a:solidFill>
                  <a:srgbClr val="2B4B82"/>
                </a:solidFill>
                <a:latin typeface="Clear Sans"/>
              </a:rPr>
              <a:t> A </a:t>
            </a:r>
            <a:r>
              <a:rPr lang="en-US" sz="2400" dirty="0" err="1">
                <a:solidFill>
                  <a:srgbClr val="2B4B82"/>
                </a:solidFill>
                <a:latin typeface="Clear Sans"/>
              </a:rPr>
              <a:t>marka</a:t>
            </a:r>
            <a:r>
              <a:rPr lang="en-US" sz="2400" dirty="0">
                <a:solidFill>
                  <a:srgbClr val="2B4B82"/>
                </a:solidFill>
                <a:latin typeface="Clear Sans"/>
              </a:rPr>
              <a:t> </a:t>
            </a:r>
            <a:r>
              <a:rPr lang="en-US" sz="2400" dirty="0" err="1">
                <a:solidFill>
                  <a:srgbClr val="2B4B82"/>
                </a:solidFill>
                <a:latin typeface="Clear Sans"/>
              </a:rPr>
              <a:t>satılıyor</a:t>
            </a:r>
            <a:r>
              <a:rPr lang="en-US" sz="2400" dirty="0">
                <a:solidFill>
                  <a:srgbClr val="2B4B82"/>
                </a:solidFill>
                <a:latin typeface="Clear Sans"/>
              </a:rPr>
              <a:t>. Bu </a:t>
            </a:r>
            <a:r>
              <a:rPr lang="en-US" sz="2400" dirty="0" err="1">
                <a:solidFill>
                  <a:srgbClr val="2B4B82"/>
                </a:solidFill>
                <a:latin typeface="Clear Sans"/>
              </a:rPr>
              <a:t>durumda</a:t>
            </a:r>
            <a:r>
              <a:rPr lang="en-US" sz="2400" dirty="0">
                <a:solidFill>
                  <a:srgbClr val="2B4B82"/>
                </a:solidFill>
                <a:latin typeface="Clear Sans"/>
              </a:rPr>
              <a:t>, </a:t>
            </a:r>
            <a:r>
              <a:rPr lang="en-US" sz="2400" dirty="0" err="1">
                <a:solidFill>
                  <a:srgbClr val="2B4B82"/>
                </a:solidFill>
                <a:latin typeface="Clear Sans"/>
              </a:rPr>
              <a:t>günlük</a:t>
            </a:r>
            <a:r>
              <a:rPr lang="en-US" sz="2400" dirty="0">
                <a:solidFill>
                  <a:srgbClr val="2B4B82"/>
                </a:solidFill>
                <a:latin typeface="Clear Sans"/>
              </a:rPr>
              <a:t> 18 </a:t>
            </a:r>
            <a:r>
              <a:rPr lang="en-US" sz="2400" dirty="0" err="1">
                <a:solidFill>
                  <a:srgbClr val="2B4B82"/>
                </a:solidFill>
                <a:latin typeface="Clear Sans"/>
              </a:rPr>
              <a:t>adet</a:t>
            </a:r>
            <a:r>
              <a:rPr lang="en-US" sz="2400" dirty="0">
                <a:solidFill>
                  <a:srgbClr val="2B4B82"/>
                </a:solidFill>
                <a:latin typeface="Clear Sans"/>
              </a:rPr>
              <a:t> cep </a:t>
            </a:r>
            <a:r>
              <a:rPr lang="en-US" sz="2400" dirty="0" err="1">
                <a:solidFill>
                  <a:srgbClr val="2B4B82"/>
                </a:solidFill>
                <a:latin typeface="Clear Sans"/>
              </a:rPr>
              <a:t>telefon</a:t>
            </a:r>
            <a:r>
              <a:rPr lang="en-US" sz="2400" dirty="0">
                <a:solidFill>
                  <a:srgbClr val="2B4B82"/>
                </a:solidFill>
                <a:latin typeface="Clear Sans"/>
              </a:rPr>
              <a:t>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edilmektedir</a:t>
            </a:r>
            <a:r>
              <a:rPr lang="en-US" sz="2400" dirty="0">
                <a:solidFill>
                  <a:srgbClr val="2B4B82"/>
                </a:solidFill>
                <a:latin typeface="Clear Sans"/>
              </a:rPr>
              <a:t>.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edilen</a:t>
            </a:r>
            <a:r>
              <a:rPr lang="en-US" sz="2400" dirty="0">
                <a:solidFill>
                  <a:srgbClr val="2B4B82"/>
                </a:solidFill>
                <a:latin typeface="Clear Sans"/>
              </a:rPr>
              <a:t> cep </a:t>
            </a:r>
            <a:r>
              <a:rPr lang="en-US" sz="2400" dirty="0" err="1">
                <a:solidFill>
                  <a:srgbClr val="2B4B82"/>
                </a:solidFill>
                <a:latin typeface="Clear Sans"/>
              </a:rPr>
              <a:t>telefonların</a:t>
            </a:r>
            <a:r>
              <a:rPr lang="en-US" sz="2400" dirty="0">
                <a:solidFill>
                  <a:srgbClr val="2B4B82"/>
                </a:solidFill>
                <a:latin typeface="Clear Sans"/>
              </a:rPr>
              <a:t> </a:t>
            </a:r>
            <a:r>
              <a:rPr lang="en-US" sz="2400" dirty="0" err="1">
                <a:solidFill>
                  <a:srgbClr val="2B4B82"/>
                </a:solidFill>
                <a:latin typeface="Clear Sans"/>
              </a:rPr>
              <a:t>markalarına</a:t>
            </a:r>
            <a:r>
              <a:rPr lang="en-US" sz="2400" dirty="0">
                <a:solidFill>
                  <a:srgbClr val="2B4B82"/>
                </a:solidFill>
                <a:latin typeface="Clear Sans"/>
              </a:rPr>
              <a:t> </a:t>
            </a:r>
            <a:r>
              <a:rPr lang="en-US" sz="2400" dirty="0" err="1">
                <a:solidFill>
                  <a:srgbClr val="2B4B82"/>
                </a:solidFill>
                <a:latin typeface="Clear Sans"/>
              </a:rPr>
              <a:t>göre</a:t>
            </a:r>
            <a:r>
              <a:rPr lang="en-US" sz="2400" dirty="0">
                <a:solidFill>
                  <a:srgbClr val="2B4B82"/>
                </a:solidFill>
                <a:latin typeface="Clear Sans"/>
              </a:rPr>
              <a:t> </a:t>
            </a:r>
            <a:r>
              <a:rPr lang="en-US" sz="2400" dirty="0" err="1">
                <a:solidFill>
                  <a:srgbClr val="2B4B82"/>
                </a:solidFill>
                <a:latin typeface="Clear Sans"/>
              </a:rPr>
              <a:t>dağılımını</a:t>
            </a:r>
            <a:r>
              <a:rPr lang="en-US" sz="2400" dirty="0">
                <a:solidFill>
                  <a:srgbClr val="2B4B82"/>
                </a:solidFill>
                <a:latin typeface="Clear Sans"/>
              </a:rPr>
              <a:t> </a:t>
            </a:r>
            <a:r>
              <a:rPr lang="en-US" sz="2400" dirty="0" err="1">
                <a:solidFill>
                  <a:srgbClr val="2B4B82"/>
                </a:solidFill>
                <a:latin typeface="Clear Sans"/>
              </a:rPr>
              <a:t>eşit</a:t>
            </a:r>
            <a:r>
              <a:rPr lang="en-US" sz="2400" dirty="0">
                <a:solidFill>
                  <a:srgbClr val="2B4B82"/>
                </a:solidFill>
                <a:latin typeface="Clear Sans"/>
              </a:rPr>
              <a:t> </a:t>
            </a:r>
            <a:r>
              <a:rPr lang="en-US" sz="2400" dirty="0" err="1">
                <a:solidFill>
                  <a:srgbClr val="2B4B82"/>
                </a:solidFill>
                <a:latin typeface="Clear Sans"/>
              </a:rPr>
              <a:t>kabul</a:t>
            </a:r>
            <a:r>
              <a:rPr lang="en-US" sz="2400" dirty="0">
                <a:solidFill>
                  <a:srgbClr val="2B4B82"/>
                </a:solidFill>
                <a:latin typeface="Clear Sans"/>
              </a:rPr>
              <a:t> </a:t>
            </a:r>
            <a:r>
              <a:rPr lang="en-US" sz="2400" dirty="0" err="1">
                <a:solidFill>
                  <a:srgbClr val="2B4B82"/>
                </a:solidFill>
                <a:latin typeface="Clear Sans"/>
              </a:rPr>
              <a:t>edersek</a:t>
            </a:r>
            <a:r>
              <a:rPr lang="en-US" sz="2400" dirty="0">
                <a:solidFill>
                  <a:srgbClr val="2B4B82"/>
                </a:solidFill>
                <a:latin typeface="Clear Sans"/>
              </a:rPr>
              <a:t>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edilen</a:t>
            </a:r>
            <a:r>
              <a:rPr lang="en-US" sz="2400" dirty="0">
                <a:solidFill>
                  <a:srgbClr val="2B4B82"/>
                </a:solidFill>
                <a:latin typeface="Clear Sans"/>
              </a:rPr>
              <a:t> cep </a:t>
            </a:r>
            <a:r>
              <a:rPr lang="en-US" sz="2400" dirty="0" err="1">
                <a:solidFill>
                  <a:srgbClr val="2B4B82"/>
                </a:solidFill>
                <a:latin typeface="Clear Sans"/>
              </a:rPr>
              <a:t>telefonlarının</a:t>
            </a:r>
            <a:r>
              <a:rPr lang="en-US" sz="2400" dirty="0">
                <a:solidFill>
                  <a:srgbClr val="2B4B82"/>
                </a:solidFill>
                <a:latin typeface="Clear Sans"/>
              </a:rPr>
              <a:t> 9 </a:t>
            </a:r>
            <a:r>
              <a:rPr lang="en-US" sz="2400" dirty="0" err="1">
                <a:solidFill>
                  <a:srgbClr val="2B4B82"/>
                </a:solidFill>
                <a:latin typeface="Clear Sans"/>
              </a:rPr>
              <a:t>adeti</a:t>
            </a:r>
            <a:r>
              <a:rPr lang="en-US" sz="2400" dirty="0">
                <a:solidFill>
                  <a:srgbClr val="2B4B82"/>
                </a:solidFill>
                <a:latin typeface="Clear Sans"/>
              </a:rPr>
              <a:t> A </a:t>
            </a:r>
            <a:r>
              <a:rPr lang="en-US" sz="2400" dirty="0" err="1">
                <a:solidFill>
                  <a:srgbClr val="2B4B82"/>
                </a:solidFill>
                <a:latin typeface="Clear Sans"/>
              </a:rPr>
              <a:t>markasına</a:t>
            </a:r>
            <a:r>
              <a:rPr lang="en-US" sz="2400" dirty="0">
                <a:solidFill>
                  <a:srgbClr val="2B4B82"/>
                </a:solidFill>
                <a:latin typeface="Clear Sans"/>
              </a:rPr>
              <a:t> </a:t>
            </a:r>
            <a:r>
              <a:rPr lang="en-US" sz="2400" dirty="0" err="1">
                <a:solidFill>
                  <a:srgbClr val="2B4B82"/>
                </a:solidFill>
                <a:latin typeface="Clear Sans"/>
              </a:rPr>
              <a:t>aittir</a:t>
            </a:r>
            <a:r>
              <a:rPr lang="en-US" sz="2400" dirty="0">
                <a:solidFill>
                  <a:srgbClr val="2B4B82"/>
                </a:solidFill>
                <a:latin typeface="Clear Sans"/>
              </a:rPr>
              <a:t>. O </a:t>
            </a:r>
            <a:r>
              <a:rPr lang="en-US" sz="2400" dirty="0" err="1">
                <a:solidFill>
                  <a:srgbClr val="2B4B82"/>
                </a:solidFill>
                <a:latin typeface="Clear Sans"/>
              </a:rPr>
              <a:t>halde</a:t>
            </a:r>
            <a:r>
              <a:rPr lang="en-US" sz="2400" dirty="0">
                <a:solidFill>
                  <a:srgbClr val="2B4B82"/>
                </a:solidFill>
                <a:latin typeface="Clear Sans"/>
              </a:rPr>
              <a:t> A </a:t>
            </a:r>
            <a:r>
              <a:rPr lang="en-US" sz="2400" dirty="0" err="1">
                <a:solidFill>
                  <a:srgbClr val="2B4B82"/>
                </a:solidFill>
                <a:latin typeface="Clear Sans"/>
              </a:rPr>
              <a:t>marka</a:t>
            </a:r>
            <a:r>
              <a:rPr lang="en-US" sz="2400" dirty="0">
                <a:solidFill>
                  <a:srgbClr val="2B4B82"/>
                </a:solidFill>
                <a:latin typeface="Clear Sans"/>
              </a:rPr>
              <a:t> cep </a:t>
            </a:r>
            <a:r>
              <a:rPr lang="en-US" sz="2400" dirty="0" err="1">
                <a:solidFill>
                  <a:srgbClr val="2B4B82"/>
                </a:solidFill>
                <a:latin typeface="Clear Sans"/>
              </a:rPr>
              <a:t>telefonunun</a:t>
            </a:r>
            <a:r>
              <a:rPr lang="en-US" sz="2400" dirty="0">
                <a:solidFill>
                  <a:srgbClr val="2B4B82"/>
                </a:solidFill>
                <a:latin typeface="Clear Sans"/>
              </a:rPr>
              <a:t> </a:t>
            </a:r>
            <a:r>
              <a:rPr lang="en-US" sz="2400" dirty="0" err="1">
                <a:solidFill>
                  <a:srgbClr val="2B4B82"/>
                </a:solidFill>
                <a:latin typeface="Clear Sans"/>
              </a:rPr>
              <a:t>iade</a:t>
            </a:r>
            <a:r>
              <a:rPr lang="en-US" sz="2400" dirty="0">
                <a:solidFill>
                  <a:srgbClr val="2B4B82"/>
                </a:solidFill>
                <a:latin typeface="Clear Sans"/>
              </a:rPr>
              <a:t> </a:t>
            </a:r>
            <a:r>
              <a:rPr lang="en-US" sz="2400" dirty="0" err="1">
                <a:solidFill>
                  <a:srgbClr val="2B4B82"/>
                </a:solidFill>
                <a:latin typeface="Clear Sans"/>
              </a:rPr>
              <a:t>edilme</a:t>
            </a:r>
            <a:r>
              <a:rPr lang="en-US" sz="2400" dirty="0">
                <a:solidFill>
                  <a:srgbClr val="2B4B82"/>
                </a:solidFill>
                <a:latin typeface="Clear Sans"/>
              </a:rPr>
              <a:t> </a:t>
            </a:r>
            <a:r>
              <a:rPr lang="en-US" sz="2400" dirty="0" err="1">
                <a:solidFill>
                  <a:srgbClr val="2B4B82"/>
                </a:solidFill>
                <a:latin typeface="Clear Sans"/>
              </a:rPr>
              <a:t>olasılığı</a:t>
            </a:r>
            <a:r>
              <a:rPr lang="en-US" sz="2400" dirty="0">
                <a:solidFill>
                  <a:srgbClr val="2B4B82"/>
                </a:solidFill>
                <a:latin typeface="Clear Sans"/>
              </a:rPr>
              <a:t> 9/200=%4,5’dur. Bu </a:t>
            </a:r>
            <a:r>
              <a:rPr lang="en-US" sz="2400" dirty="0" err="1">
                <a:solidFill>
                  <a:srgbClr val="2B4B82"/>
                </a:solidFill>
                <a:latin typeface="Clear Sans"/>
              </a:rPr>
              <a:t>durumu</a:t>
            </a:r>
            <a:r>
              <a:rPr lang="en-US" sz="2400" dirty="0">
                <a:solidFill>
                  <a:srgbClr val="2B4B82"/>
                </a:solidFill>
                <a:latin typeface="Clear Sans"/>
              </a:rPr>
              <a:t> </a:t>
            </a:r>
            <a:r>
              <a:rPr lang="en-US" sz="2400" dirty="0" err="1">
                <a:solidFill>
                  <a:srgbClr val="2B4B82"/>
                </a:solidFill>
                <a:latin typeface="Clear Sans"/>
              </a:rPr>
              <a:t>özetleyen</a:t>
            </a:r>
            <a:r>
              <a:rPr lang="en-US" sz="2400" dirty="0">
                <a:solidFill>
                  <a:srgbClr val="2B4B82"/>
                </a:solidFill>
                <a:latin typeface="Clear Sans"/>
              </a:rPr>
              <a:t> Bayes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formülü</a:t>
            </a:r>
            <a:r>
              <a:rPr lang="en-US" sz="2400" dirty="0">
                <a:solidFill>
                  <a:srgbClr val="2B4B82"/>
                </a:solidFill>
                <a:latin typeface="Clear Sans"/>
              </a:rPr>
              <a:t> </a:t>
            </a:r>
            <a:r>
              <a:rPr lang="en-US" sz="2400" dirty="0" err="1">
                <a:solidFill>
                  <a:srgbClr val="2B4B82"/>
                </a:solidFill>
                <a:latin typeface="Clear Sans"/>
              </a:rPr>
              <a:t>şöyledir</a:t>
            </a:r>
            <a:r>
              <a:rPr lang="en-US" sz="2400" dirty="0">
                <a:solidFill>
                  <a:srgbClr val="2B4B82"/>
                </a:solidFill>
                <a:latin typeface="Clear Sans"/>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4684341" y="1028700"/>
            <a:ext cx="8919319" cy="8229600"/>
          </a:xfrm>
          <a:custGeom>
            <a:avLst/>
            <a:gdLst/>
            <a:ahLst/>
            <a:cxnLst/>
            <a:rect l="l" t="t" r="r" b="b"/>
            <a:pathLst>
              <a:path w="8919319" h="8229600">
                <a:moveTo>
                  <a:pt x="0" y="0"/>
                </a:moveTo>
                <a:lnTo>
                  <a:pt x="8919318" y="0"/>
                </a:lnTo>
                <a:lnTo>
                  <a:pt x="8919318" y="8229600"/>
                </a:lnTo>
                <a:lnTo>
                  <a:pt x="0" y="8229600"/>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5054750" y="2432150"/>
            <a:ext cx="8178499" cy="5422701"/>
          </a:xfrm>
          <a:custGeom>
            <a:avLst/>
            <a:gdLst/>
            <a:ahLst/>
            <a:cxnLst/>
            <a:rect l="l" t="t" r="r" b="b"/>
            <a:pathLst>
              <a:path w="8178499" h="5422701">
                <a:moveTo>
                  <a:pt x="0" y="0"/>
                </a:moveTo>
                <a:lnTo>
                  <a:pt x="8178500" y="0"/>
                </a:lnTo>
                <a:lnTo>
                  <a:pt x="8178500" y="5422700"/>
                </a:lnTo>
                <a:lnTo>
                  <a:pt x="0" y="5422700"/>
                </a:lnTo>
                <a:lnTo>
                  <a:pt x="0" y="0"/>
                </a:lnTo>
                <a:close/>
              </a:path>
            </a:pathLst>
          </a:custGeom>
          <a:blipFill>
            <a:blip r:embed="rId2"/>
            <a:stretch>
              <a:fillRect/>
            </a:stretch>
          </a:blipFill>
        </p:spPr>
      </p:sp>
      <p:sp>
        <p:nvSpPr>
          <p:cNvPr id="3" name="TextBox 3"/>
          <p:cNvSpPr txBox="1"/>
          <p:nvPr/>
        </p:nvSpPr>
        <p:spPr>
          <a:xfrm>
            <a:off x="1028700" y="981075"/>
            <a:ext cx="16230600" cy="8248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ilk olarak bayes öğrenme ile araç satış değerlendirme problemini anlar. Şekil 3.11’de gösterilen aracın özelliklerine göre satış durumunu modeller.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4977244" y="1897031"/>
            <a:ext cx="8333512" cy="7361269"/>
          </a:xfrm>
          <a:custGeom>
            <a:avLst/>
            <a:gdLst/>
            <a:ahLst/>
            <a:cxnLst/>
            <a:rect l="l" t="t" r="r" b="b"/>
            <a:pathLst>
              <a:path w="8333512" h="7361269">
                <a:moveTo>
                  <a:pt x="0" y="0"/>
                </a:moveTo>
                <a:lnTo>
                  <a:pt x="8333512" y="0"/>
                </a:lnTo>
                <a:lnTo>
                  <a:pt x="8333512" y="7361269"/>
                </a:lnTo>
                <a:lnTo>
                  <a:pt x="0" y="7361269"/>
                </a:lnTo>
                <a:lnTo>
                  <a:pt x="0" y="0"/>
                </a:lnTo>
                <a:close/>
              </a:path>
            </a:pathLst>
          </a:custGeom>
          <a:blipFill>
            <a:blip r:embed="rId2"/>
            <a:stretch>
              <a:fillRect/>
            </a:stretch>
          </a:blipFill>
        </p:spPr>
      </p:sp>
      <p:sp>
        <p:nvSpPr>
          <p:cNvPr id="3" name="TextBox 3"/>
          <p:cNvSpPr txBox="1"/>
          <p:nvPr/>
        </p:nvSpPr>
        <p:spPr>
          <a:xfrm>
            <a:off x="1028700" y="981075"/>
            <a:ext cx="16230600" cy="4057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Çizelge 3.1’de verilen Bayes öğrenme ile araç satış için giriş çıkış parametresini belirler.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574176"/>
            <a:ext cx="9768230" cy="7318512"/>
            <a:chOff x="0" y="85725"/>
            <a:chExt cx="13024306" cy="9758017"/>
          </a:xfrm>
        </p:grpSpPr>
        <p:sp>
          <p:nvSpPr>
            <p:cNvPr id="4" name="TextBox 4"/>
            <p:cNvSpPr txBox="1"/>
            <p:nvPr/>
          </p:nvSpPr>
          <p:spPr>
            <a:xfrm>
              <a:off x="0" y="85725"/>
              <a:ext cx="13024306" cy="2337435"/>
            </a:xfrm>
            <a:prstGeom prst="rect">
              <a:avLst/>
            </a:prstGeom>
          </p:spPr>
          <p:txBody>
            <a:bodyPr lIns="0" tIns="0" rIns="0" bIns="0" rtlCol="0" anchor="t">
              <a:spAutoFit/>
            </a:bodyPr>
            <a:lstStyle/>
            <a:p>
              <a:pPr algn="l">
                <a:lnSpc>
                  <a:spcPts val="6719"/>
                </a:lnSpc>
              </a:pPr>
              <a:r>
                <a:rPr lang="en-US" sz="6399">
                  <a:solidFill>
                    <a:srgbClr val="31356E"/>
                  </a:solidFill>
                  <a:latin typeface="Clear Sans Bold"/>
                </a:rPr>
                <a:t>Makine Öğrenmesi Temelleri </a:t>
              </a:r>
            </a:p>
          </p:txBody>
        </p:sp>
        <p:sp>
          <p:nvSpPr>
            <p:cNvPr id="5" name="TextBox 5"/>
            <p:cNvSpPr txBox="1"/>
            <p:nvPr/>
          </p:nvSpPr>
          <p:spPr>
            <a:xfrm>
              <a:off x="0" y="3171796"/>
              <a:ext cx="12478551" cy="6671946"/>
            </a:xfrm>
            <a:prstGeom prst="rect">
              <a:avLst/>
            </a:prstGeom>
          </p:spPr>
          <p:txBody>
            <a:bodyPr lIns="0" tIns="0" rIns="0" bIns="0" rtlCol="0" anchor="t">
              <a:spAutoFit/>
            </a:bodyPr>
            <a:lstStyle/>
            <a:p>
              <a:pPr algn="l">
                <a:lnSpc>
                  <a:spcPts val="3359"/>
                </a:lnSpc>
              </a:pPr>
              <a:r>
                <a:rPr lang="en-US" sz="2400" dirty="0" err="1">
                  <a:solidFill>
                    <a:srgbClr val="2B4B82"/>
                  </a:solidFill>
                  <a:latin typeface="Clear Sans"/>
                </a:rPr>
                <a:t>Günümüzde</a:t>
              </a:r>
              <a:r>
                <a:rPr lang="en-US" sz="2400" dirty="0">
                  <a:solidFill>
                    <a:srgbClr val="2B4B82"/>
                  </a:solidFill>
                  <a:latin typeface="Clear Sans"/>
                </a:rPr>
                <a:t> </a:t>
              </a:r>
              <a:r>
                <a:rPr lang="en-US" sz="2400" dirty="0" err="1">
                  <a:solidFill>
                    <a:srgbClr val="2B4B82"/>
                  </a:solidFill>
                  <a:latin typeface="Clear Sans"/>
                </a:rPr>
                <a:t>teknolojinin</a:t>
              </a:r>
              <a:r>
                <a:rPr lang="en-US" sz="2400" dirty="0">
                  <a:solidFill>
                    <a:srgbClr val="2B4B82"/>
                  </a:solidFill>
                  <a:latin typeface="Clear Sans"/>
                </a:rPr>
                <a:t> </a:t>
              </a:r>
              <a:r>
                <a:rPr lang="en-US" sz="2400" dirty="0" err="1">
                  <a:solidFill>
                    <a:srgbClr val="2B4B82"/>
                  </a:solidFill>
                  <a:latin typeface="Clear Sans"/>
                </a:rPr>
                <a:t>hızla</a:t>
              </a:r>
              <a:r>
                <a:rPr lang="en-US" sz="2400" dirty="0">
                  <a:solidFill>
                    <a:srgbClr val="2B4B82"/>
                  </a:solidFill>
                  <a:latin typeface="Clear Sans"/>
                </a:rPr>
                <a:t> </a:t>
              </a:r>
              <a:r>
                <a:rPr lang="en-US" sz="2400" dirty="0" err="1">
                  <a:solidFill>
                    <a:srgbClr val="2B4B82"/>
                  </a:solidFill>
                  <a:latin typeface="Clear Sans"/>
                </a:rPr>
                <a:t>gelişmesiyle</a:t>
              </a:r>
              <a:r>
                <a:rPr lang="en-US" sz="2400" dirty="0">
                  <a:solidFill>
                    <a:srgbClr val="2B4B82"/>
                  </a:solidFill>
                  <a:latin typeface="Clear Sans"/>
                </a:rPr>
                <a:t> </a:t>
              </a:r>
              <a:r>
                <a:rPr lang="en-US" sz="2400" dirty="0" err="1">
                  <a:solidFill>
                    <a:srgbClr val="2B4B82"/>
                  </a:solidFill>
                  <a:latin typeface="Clear Sans"/>
                </a:rPr>
                <a:t>bilgisayar</a:t>
              </a:r>
              <a:r>
                <a:rPr lang="en-US" sz="2400" dirty="0">
                  <a:solidFill>
                    <a:srgbClr val="2B4B82"/>
                  </a:solidFill>
                  <a:latin typeface="Clear Sans"/>
                </a:rPr>
                <a:t>, cep </a:t>
              </a:r>
              <a:r>
                <a:rPr lang="en-US" sz="2400" dirty="0" err="1">
                  <a:solidFill>
                    <a:srgbClr val="2B4B82"/>
                  </a:solidFill>
                  <a:latin typeface="Clear Sans"/>
                </a:rPr>
                <a:t>telefonu</a:t>
              </a:r>
              <a:r>
                <a:rPr lang="en-US" sz="2400" dirty="0">
                  <a:solidFill>
                    <a:srgbClr val="2B4B82"/>
                  </a:solidFill>
                  <a:latin typeface="Clear Sans"/>
                </a:rPr>
                <a:t>, tablet </a:t>
              </a:r>
              <a:r>
                <a:rPr lang="en-US" sz="2400" dirty="0" err="1">
                  <a:solidFill>
                    <a:srgbClr val="2B4B82"/>
                  </a:solidFill>
                  <a:latin typeface="Clear Sans"/>
                </a:rPr>
                <a:t>gibi</a:t>
              </a:r>
              <a:r>
                <a:rPr lang="en-US" sz="2400" dirty="0">
                  <a:solidFill>
                    <a:srgbClr val="2B4B82"/>
                  </a:solidFill>
                  <a:latin typeface="Clear Sans"/>
                </a:rPr>
                <a:t> </a:t>
              </a:r>
              <a:r>
                <a:rPr lang="en-US" sz="2400" dirty="0" err="1">
                  <a:solidFill>
                    <a:srgbClr val="2B4B82"/>
                  </a:solidFill>
                  <a:latin typeface="Clear Sans"/>
                </a:rPr>
                <a:t>akıllı</a:t>
              </a:r>
              <a:r>
                <a:rPr lang="en-US" sz="2400" dirty="0">
                  <a:solidFill>
                    <a:srgbClr val="2B4B82"/>
                  </a:solidFill>
                  <a:latin typeface="Clear Sans"/>
                </a:rPr>
                <a:t> </a:t>
              </a:r>
              <a:r>
                <a:rPr lang="en-US" sz="2400" dirty="0" err="1">
                  <a:solidFill>
                    <a:srgbClr val="2B4B82"/>
                  </a:solidFill>
                  <a:latin typeface="Clear Sans"/>
                </a:rPr>
                <a:t>cihazların</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internet </a:t>
              </a:r>
              <a:r>
                <a:rPr lang="en-US" sz="2400" dirty="0" err="1">
                  <a:solidFill>
                    <a:srgbClr val="2B4B82"/>
                  </a:solidFill>
                  <a:latin typeface="Clear Sans"/>
                </a:rPr>
                <a:t>teknolojisinin</a:t>
              </a:r>
              <a:r>
                <a:rPr lang="en-US" sz="2400" dirty="0">
                  <a:solidFill>
                    <a:srgbClr val="2B4B82"/>
                  </a:solidFill>
                  <a:latin typeface="Clear Sans"/>
                </a:rPr>
                <a:t> </a:t>
              </a:r>
              <a:r>
                <a:rPr lang="en-US" sz="2400" dirty="0" err="1">
                  <a:solidFill>
                    <a:srgbClr val="2B4B82"/>
                  </a:solidFill>
                  <a:latin typeface="Clear Sans"/>
                </a:rPr>
                <a:t>hızla</a:t>
              </a:r>
              <a:r>
                <a:rPr lang="en-US" sz="2400" dirty="0">
                  <a:solidFill>
                    <a:srgbClr val="2B4B82"/>
                  </a:solidFill>
                  <a:latin typeface="Clear Sans"/>
                </a:rPr>
                <a:t> </a:t>
              </a:r>
              <a:r>
                <a:rPr lang="en-US" sz="2400" dirty="0" err="1">
                  <a:solidFill>
                    <a:srgbClr val="2B4B82"/>
                  </a:solidFill>
                  <a:latin typeface="Clear Sans"/>
                </a:rPr>
                <a:t>yayılması</a:t>
              </a:r>
              <a:r>
                <a:rPr lang="en-US" sz="2400" dirty="0">
                  <a:solidFill>
                    <a:srgbClr val="2B4B82"/>
                  </a:solidFill>
                  <a:latin typeface="Clear Sans"/>
                </a:rPr>
                <a:t> </a:t>
              </a:r>
              <a:r>
                <a:rPr lang="en-US" sz="2400" dirty="0" err="1">
                  <a:solidFill>
                    <a:srgbClr val="2B4B82"/>
                  </a:solidFill>
                  <a:latin typeface="Clear Sans"/>
                </a:rPr>
                <a:t>ile</a:t>
              </a:r>
              <a:r>
                <a:rPr lang="en-US" sz="2400" dirty="0">
                  <a:solidFill>
                    <a:srgbClr val="2B4B82"/>
                  </a:solidFill>
                  <a:latin typeface="Clear Sans"/>
                </a:rPr>
                <a:t> </a:t>
              </a:r>
              <a:r>
                <a:rPr lang="en-US" sz="2400" dirty="0" err="1">
                  <a:solidFill>
                    <a:srgbClr val="2B4B82"/>
                  </a:solidFill>
                  <a:latin typeface="Clear Sans"/>
                </a:rPr>
                <a:t>birlikte</a:t>
              </a:r>
              <a:r>
                <a:rPr lang="en-US" sz="2400" dirty="0">
                  <a:solidFill>
                    <a:srgbClr val="2B4B82"/>
                  </a:solidFill>
                  <a:latin typeface="Clear Sans"/>
                </a:rPr>
                <a:t> </a:t>
              </a:r>
              <a:r>
                <a:rPr lang="en-US" sz="2400" dirty="0" err="1">
                  <a:solidFill>
                    <a:srgbClr val="2B4B82"/>
                  </a:solidFill>
                  <a:latin typeface="Clear Sans"/>
                </a:rPr>
                <a:t>üretilen</a:t>
              </a:r>
              <a:r>
                <a:rPr lang="en-US" sz="2400" dirty="0">
                  <a:solidFill>
                    <a:srgbClr val="2B4B82"/>
                  </a:solidFill>
                  <a:latin typeface="Clear Sans"/>
                </a:rPr>
                <a:t> </a:t>
              </a:r>
              <a:r>
                <a:rPr lang="en-US" sz="2400" dirty="0" err="1">
                  <a:solidFill>
                    <a:srgbClr val="2B4B82"/>
                  </a:solidFill>
                  <a:latin typeface="Clear Sans"/>
                </a:rPr>
                <a:t>veriler</a:t>
              </a:r>
              <a:r>
                <a:rPr lang="en-US" sz="2400" dirty="0">
                  <a:solidFill>
                    <a:srgbClr val="2B4B82"/>
                  </a:solidFill>
                  <a:latin typeface="Clear Sans"/>
                </a:rPr>
                <a:t> </a:t>
              </a:r>
              <a:r>
                <a:rPr lang="en-US" sz="2400" dirty="0" err="1">
                  <a:solidFill>
                    <a:srgbClr val="2B4B82"/>
                  </a:solidFill>
                  <a:latin typeface="Clear Sans"/>
                </a:rPr>
                <a:t>artmış</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büyük</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kavramı</a:t>
              </a:r>
              <a:r>
                <a:rPr lang="en-US" sz="2400" dirty="0">
                  <a:solidFill>
                    <a:srgbClr val="2B4B82"/>
                  </a:solidFill>
                  <a:latin typeface="Clear Sans"/>
                </a:rPr>
                <a:t> </a:t>
              </a:r>
              <a:r>
                <a:rPr lang="en-US" sz="2400" dirty="0" err="1">
                  <a:solidFill>
                    <a:srgbClr val="2B4B82"/>
                  </a:solidFill>
                  <a:latin typeface="Clear Sans"/>
                </a:rPr>
                <a:t>ortaya</a:t>
              </a:r>
              <a:r>
                <a:rPr lang="en-US" sz="2400" dirty="0">
                  <a:solidFill>
                    <a:srgbClr val="2B4B82"/>
                  </a:solidFill>
                  <a:latin typeface="Clear Sans"/>
                </a:rPr>
                <a:t> </a:t>
              </a:r>
              <a:r>
                <a:rPr lang="en-US" sz="2400" dirty="0" err="1">
                  <a:solidFill>
                    <a:srgbClr val="2B4B82"/>
                  </a:solidFill>
                  <a:latin typeface="Clear Sans"/>
                </a:rPr>
                <a:t>çıkmıştır</a:t>
              </a:r>
              <a:r>
                <a:rPr lang="en-US" sz="2400" dirty="0">
                  <a:solidFill>
                    <a:srgbClr val="2B4B82"/>
                  </a:solidFill>
                  <a:latin typeface="Clear Sans"/>
                </a:rPr>
                <a:t>. Bunun </a:t>
              </a:r>
              <a:r>
                <a:rPr lang="en-US" sz="2400" dirty="0" err="1">
                  <a:solidFill>
                    <a:srgbClr val="2B4B82"/>
                  </a:solidFill>
                  <a:latin typeface="Clear Sans"/>
                </a:rPr>
                <a:t>en</a:t>
              </a:r>
              <a:r>
                <a:rPr lang="en-US" sz="2400" dirty="0">
                  <a:solidFill>
                    <a:srgbClr val="2B4B82"/>
                  </a:solidFill>
                  <a:latin typeface="Clear Sans"/>
                </a:rPr>
                <a:t> </a:t>
              </a:r>
              <a:r>
                <a:rPr lang="en-US" sz="2400" dirty="0" err="1">
                  <a:solidFill>
                    <a:srgbClr val="2B4B82"/>
                  </a:solidFill>
                  <a:latin typeface="Clear Sans"/>
                </a:rPr>
                <a:t>önemli</a:t>
              </a:r>
              <a:r>
                <a:rPr lang="en-US" sz="2400" dirty="0">
                  <a:solidFill>
                    <a:srgbClr val="2B4B82"/>
                  </a:solidFill>
                  <a:latin typeface="Clear Sans"/>
                </a:rPr>
                <a:t> </a:t>
              </a:r>
              <a:r>
                <a:rPr lang="en-US" sz="2400" dirty="0" err="1">
                  <a:solidFill>
                    <a:srgbClr val="2B4B82"/>
                  </a:solidFill>
                  <a:latin typeface="Clear Sans"/>
                </a:rPr>
                <a:t>nedeni</a:t>
              </a:r>
              <a:r>
                <a:rPr lang="en-US" sz="2400" dirty="0">
                  <a:solidFill>
                    <a:srgbClr val="2B4B82"/>
                  </a:solidFill>
                  <a:latin typeface="Clear Sans"/>
                </a:rPr>
                <a:t> </a:t>
              </a:r>
              <a:r>
                <a:rPr lang="en-US" sz="2400" dirty="0" err="1">
                  <a:solidFill>
                    <a:srgbClr val="2B4B82"/>
                  </a:solidFill>
                  <a:latin typeface="Clear Sans"/>
                </a:rPr>
                <a:t>ise</a:t>
              </a:r>
              <a:r>
                <a:rPr lang="en-US" sz="2400" dirty="0">
                  <a:solidFill>
                    <a:srgbClr val="2B4B82"/>
                  </a:solidFill>
                  <a:latin typeface="Clear Sans"/>
                </a:rPr>
                <a:t> </a:t>
              </a:r>
              <a:r>
                <a:rPr lang="en-US" sz="2400" dirty="0" err="1">
                  <a:solidFill>
                    <a:srgbClr val="2B4B82"/>
                  </a:solidFill>
                  <a:latin typeface="Clear Sans"/>
                </a:rPr>
                <a:t>hayatımızın</a:t>
              </a:r>
              <a:r>
                <a:rPr lang="en-US" sz="2400" dirty="0">
                  <a:solidFill>
                    <a:srgbClr val="2B4B82"/>
                  </a:solidFill>
                  <a:latin typeface="Clear Sans"/>
                </a:rPr>
                <a:t> her </a:t>
              </a:r>
              <a:r>
                <a:rPr lang="en-US" sz="2400" dirty="0" err="1">
                  <a:solidFill>
                    <a:srgbClr val="2B4B82"/>
                  </a:solidFill>
                  <a:latin typeface="Clear Sans"/>
                </a:rPr>
                <a:t>alanında</a:t>
              </a:r>
              <a:r>
                <a:rPr lang="en-US" sz="2400" dirty="0">
                  <a:solidFill>
                    <a:srgbClr val="2B4B82"/>
                  </a:solidFill>
                  <a:latin typeface="Clear Sans"/>
                </a:rPr>
                <a:t> Instagram, Twitter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Youtube</a:t>
              </a:r>
              <a:r>
                <a:rPr lang="en-US" sz="2400" dirty="0">
                  <a:solidFill>
                    <a:srgbClr val="2B4B82"/>
                  </a:solidFill>
                  <a:latin typeface="Clear Sans"/>
                </a:rPr>
                <a:t> </a:t>
              </a:r>
              <a:r>
                <a:rPr lang="en-US" sz="2400" dirty="0" err="1">
                  <a:solidFill>
                    <a:srgbClr val="2B4B82"/>
                  </a:solidFill>
                  <a:latin typeface="Clear Sans"/>
                </a:rPr>
                <a:t>paylaşımları</a:t>
              </a:r>
              <a:r>
                <a:rPr lang="en-US" sz="2400" dirty="0">
                  <a:solidFill>
                    <a:srgbClr val="2B4B82"/>
                  </a:solidFill>
                  <a:latin typeface="Clear Sans"/>
                </a:rPr>
                <a:t>, </a:t>
              </a:r>
              <a:r>
                <a:rPr lang="en-US" sz="2400" dirty="0" err="1">
                  <a:solidFill>
                    <a:srgbClr val="2B4B82"/>
                  </a:solidFill>
                  <a:latin typeface="Clear Sans"/>
                </a:rPr>
                <a:t>nesnelerin</a:t>
              </a:r>
              <a:r>
                <a:rPr lang="en-US" sz="2400" dirty="0">
                  <a:solidFill>
                    <a:srgbClr val="2B4B82"/>
                  </a:solidFill>
                  <a:latin typeface="Clear Sans"/>
                </a:rPr>
                <a:t> </a:t>
              </a:r>
              <a:r>
                <a:rPr lang="en-US" sz="2400" dirty="0" err="1">
                  <a:solidFill>
                    <a:srgbClr val="2B4B82"/>
                  </a:solidFill>
                  <a:latin typeface="Clear Sans"/>
                </a:rPr>
                <a:t>interneti</a:t>
              </a:r>
              <a:r>
                <a:rPr lang="en-US" sz="2400" dirty="0">
                  <a:solidFill>
                    <a:srgbClr val="2B4B82"/>
                  </a:solidFill>
                  <a:latin typeface="Clear Sans"/>
                </a:rPr>
                <a:t> (IoT) </a:t>
              </a:r>
              <a:r>
                <a:rPr lang="en-US" sz="2400" dirty="0" err="1">
                  <a:solidFill>
                    <a:srgbClr val="2B4B82"/>
                  </a:solidFill>
                  <a:latin typeface="Clear Sans"/>
                </a:rPr>
                <a:t>gibi</a:t>
              </a:r>
              <a:r>
                <a:rPr lang="en-US" sz="2400" dirty="0">
                  <a:solidFill>
                    <a:srgbClr val="2B4B82"/>
                  </a:solidFill>
                  <a:latin typeface="Clear Sans"/>
                </a:rPr>
                <a:t> </a:t>
              </a:r>
              <a:r>
                <a:rPr lang="en-US" sz="2400" dirty="0" err="1">
                  <a:solidFill>
                    <a:srgbClr val="2B4B82"/>
                  </a:solidFill>
                  <a:latin typeface="Clear Sans"/>
                </a:rPr>
                <a:t>dijital</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hareket</a:t>
              </a:r>
              <a:r>
                <a:rPr lang="en-US" sz="2400" dirty="0">
                  <a:solidFill>
                    <a:srgbClr val="2B4B82"/>
                  </a:solidFill>
                  <a:latin typeface="Clear Sans"/>
                </a:rPr>
                <a:t> </a:t>
              </a:r>
              <a:r>
                <a:rPr lang="en-US" sz="2400" dirty="0" err="1">
                  <a:solidFill>
                    <a:srgbClr val="2B4B82"/>
                  </a:solidFill>
                  <a:latin typeface="Clear Sans"/>
                </a:rPr>
                <a:t>olmasıdır</a:t>
              </a:r>
              <a:r>
                <a:rPr lang="en-US" sz="2400" dirty="0">
                  <a:solidFill>
                    <a:srgbClr val="2B4B82"/>
                  </a:solidFill>
                  <a:latin typeface="Clear Sans"/>
                </a:rPr>
                <a:t>. </a:t>
              </a:r>
              <a:r>
                <a:rPr lang="en-US" sz="2400" dirty="0" err="1">
                  <a:solidFill>
                    <a:srgbClr val="2B4B82"/>
                  </a:solidFill>
                  <a:latin typeface="Clear Sans"/>
                </a:rPr>
                <a:t>Büyük</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hacmi</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hızı</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çeşitliliği</a:t>
              </a:r>
              <a:r>
                <a:rPr lang="en-US" sz="2400" dirty="0">
                  <a:solidFill>
                    <a:srgbClr val="2B4B82"/>
                  </a:solidFill>
                  <a:latin typeface="Clear Sans"/>
                </a:rPr>
                <a:t>, </a:t>
              </a:r>
              <a:r>
                <a:rPr lang="en-US" sz="2400" dirty="0" err="1">
                  <a:solidFill>
                    <a:srgbClr val="2B4B82"/>
                  </a:solidFill>
                  <a:latin typeface="Clear Sans"/>
                </a:rPr>
                <a:t>verinin</a:t>
              </a:r>
              <a:r>
                <a:rPr lang="en-US" sz="2400" dirty="0">
                  <a:solidFill>
                    <a:srgbClr val="2B4B82"/>
                  </a:solidFill>
                  <a:latin typeface="Clear Sans"/>
                </a:rPr>
                <a:t> </a:t>
              </a:r>
              <a:r>
                <a:rPr lang="en-US" sz="2400" dirty="0" err="1">
                  <a:solidFill>
                    <a:srgbClr val="2B4B82"/>
                  </a:solidFill>
                  <a:latin typeface="Clear Sans"/>
                </a:rPr>
                <a:t>düzensiz</a:t>
              </a:r>
              <a:r>
                <a:rPr lang="en-US" sz="2400" dirty="0">
                  <a:solidFill>
                    <a:srgbClr val="2B4B82"/>
                  </a:solidFill>
                  <a:latin typeface="Clear Sans"/>
                </a:rPr>
                <a:t> </a:t>
              </a:r>
              <a:r>
                <a:rPr lang="en-US" sz="2400" dirty="0" err="1">
                  <a:solidFill>
                    <a:srgbClr val="2B4B82"/>
                  </a:solidFill>
                  <a:latin typeface="Clear Sans"/>
                </a:rPr>
                <a:t>olması</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verinin</a:t>
              </a:r>
              <a:r>
                <a:rPr lang="en-US" sz="2400" dirty="0">
                  <a:solidFill>
                    <a:srgbClr val="2B4B82"/>
                  </a:solidFill>
                  <a:latin typeface="Clear Sans"/>
                </a:rPr>
                <a:t> </a:t>
              </a:r>
              <a:r>
                <a:rPr lang="en-US" sz="2400" dirty="0" err="1">
                  <a:solidFill>
                    <a:srgbClr val="2B4B82"/>
                  </a:solidFill>
                  <a:latin typeface="Clear Sans"/>
                </a:rPr>
                <a:t>değerli</a:t>
              </a:r>
              <a:r>
                <a:rPr lang="en-US" sz="2400" dirty="0">
                  <a:solidFill>
                    <a:srgbClr val="2B4B82"/>
                  </a:solidFill>
                  <a:latin typeface="Clear Sans"/>
                </a:rPr>
                <a:t> </a:t>
              </a:r>
              <a:r>
                <a:rPr lang="en-US" sz="2400" dirty="0" err="1">
                  <a:solidFill>
                    <a:srgbClr val="2B4B82"/>
                  </a:solidFill>
                  <a:latin typeface="Clear Sans"/>
                </a:rPr>
                <a:t>olması</a:t>
              </a:r>
              <a:r>
                <a:rPr lang="en-US" sz="2400" dirty="0">
                  <a:solidFill>
                    <a:srgbClr val="2B4B82"/>
                  </a:solidFill>
                  <a:latin typeface="Clear Sans"/>
                </a:rPr>
                <a:t> </a:t>
              </a:r>
              <a:r>
                <a:rPr lang="en-US" sz="2400" dirty="0" err="1">
                  <a:solidFill>
                    <a:srgbClr val="2B4B82"/>
                  </a:solidFill>
                  <a:latin typeface="Clear Sans"/>
                </a:rPr>
                <a:t>olmak</a:t>
              </a:r>
              <a:r>
                <a:rPr lang="en-US" sz="2400" dirty="0">
                  <a:solidFill>
                    <a:srgbClr val="2B4B82"/>
                  </a:solidFill>
                  <a:latin typeface="Clear Sans"/>
                </a:rPr>
                <a:t> </a:t>
              </a:r>
              <a:r>
                <a:rPr lang="en-US" sz="2400" dirty="0" err="1">
                  <a:solidFill>
                    <a:srgbClr val="2B4B82"/>
                  </a:solidFill>
                  <a:latin typeface="Clear Sans"/>
                </a:rPr>
                <a:t>üzere</a:t>
              </a:r>
              <a:r>
                <a:rPr lang="en-US" sz="2400" dirty="0">
                  <a:solidFill>
                    <a:srgbClr val="2B4B82"/>
                  </a:solidFill>
                  <a:latin typeface="Clear Sans"/>
                </a:rPr>
                <a:t> </a:t>
              </a:r>
              <a:r>
                <a:rPr lang="en-US" sz="2400" dirty="0" err="1">
                  <a:solidFill>
                    <a:srgbClr val="2B4B82"/>
                  </a:solidFill>
                  <a:latin typeface="Clear Sans"/>
                </a:rPr>
                <a:t>beş</a:t>
              </a:r>
              <a:r>
                <a:rPr lang="en-US" sz="2400" dirty="0">
                  <a:solidFill>
                    <a:srgbClr val="2B4B82"/>
                  </a:solidFill>
                  <a:latin typeface="Clear Sans"/>
                </a:rPr>
                <a:t> </a:t>
              </a:r>
              <a:r>
                <a:rPr lang="en-US" sz="2400" dirty="0" err="1">
                  <a:solidFill>
                    <a:srgbClr val="2B4B82"/>
                  </a:solidFill>
                  <a:latin typeface="Clear Sans"/>
                </a:rPr>
                <a:t>bileşenden</a:t>
              </a:r>
              <a:r>
                <a:rPr lang="en-US" sz="2400" dirty="0">
                  <a:solidFill>
                    <a:srgbClr val="2B4B82"/>
                  </a:solidFill>
                  <a:latin typeface="Clear Sans"/>
                </a:rPr>
                <a:t> </a:t>
              </a:r>
              <a:r>
                <a:rPr lang="en-US" sz="2400" dirty="0" err="1">
                  <a:solidFill>
                    <a:srgbClr val="2B4B82"/>
                  </a:solidFill>
                  <a:latin typeface="Clear Sans"/>
                </a:rPr>
                <a:t>oluşur</a:t>
              </a:r>
              <a:r>
                <a:rPr lang="en-US" sz="2400" dirty="0">
                  <a:solidFill>
                    <a:srgbClr val="2B4B82"/>
                  </a:solidFill>
                  <a:latin typeface="Clear Sans"/>
                </a:rPr>
                <a:t>. Veri </a:t>
              </a:r>
              <a:r>
                <a:rPr lang="en-US" sz="2400" dirty="0" err="1">
                  <a:solidFill>
                    <a:srgbClr val="2B4B82"/>
                  </a:solidFill>
                  <a:latin typeface="Clear Sans"/>
                </a:rPr>
                <a:t>hacmi</a:t>
              </a:r>
              <a:r>
                <a:rPr lang="en-US" sz="2400" dirty="0">
                  <a:solidFill>
                    <a:srgbClr val="2B4B82"/>
                  </a:solidFill>
                  <a:latin typeface="Clear Sans"/>
                </a:rPr>
                <a:t>, </a:t>
              </a:r>
              <a:r>
                <a:rPr lang="en-US" sz="2400" dirty="0" err="1">
                  <a:solidFill>
                    <a:srgbClr val="2B4B82"/>
                  </a:solidFill>
                  <a:latin typeface="Clear Sans"/>
                </a:rPr>
                <a:t>verinin</a:t>
              </a:r>
              <a:r>
                <a:rPr lang="en-US" sz="2400" dirty="0">
                  <a:solidFill>
                    <a:srgbClr val="2B4B82"/>
                  </a:solidFill>
                  <a:latin typeface="Clear Sans"/>
                </a:rPr>
                <a:t> </a:t>
              </a:r>
              <a:r>
                <a:rPr lang="en-US" sz="2400" dirty="0" err="1">
                  <a:solidFill>
                    <a:srgbClr val="2B4B82"/>
                  </a:solidFill>
                  <a:latin typeface="Clear Sans"/>
                </a:rPr>
                <a:t>yüksek</a:t>
              </a:r>
              <a:r>
                <a:rPr lang="en-US" sz="2400" dirty="0">
                  <a:solidFill>
                    <a:srgbClr val="2B4B82"/>
                  </a:solidFill>
                  <a:latin typeface="Clear Sans"/>
                </a:rPr>
                <a:t> </a:t>
              </a:r>
              <a:r>
                <a:rPr lang="en-US" sz="2400" dirty="0" err="1">
                  <a:solidFill>
                    <a:srgbClr val="2B4B82"/>
                  </a:solidFill>
                  <a:latin typeface="Clear Sans"/>
                </a:rPr>
                <a:t>hacimli</a:t>
              </a:r>
              <a:r>
                <a:rPr lang="en-US" sz="2400" dirty="0">
                  <a:solidFill>
                    <a:srgbClr val="2B4B82"/>
                  </a:solidFill>
                  <a:latin typeface="Clear Sans"/>
                </a:rPr>
                <a:t> </a:t>
              </a:r>
              <a:r>
                <a:rPr lang="en-US" sz="2400" dirty="0" err="1">
                  <a:solidFill>
                    <a:srgbClr val="2B4B82"/>
                  </a:solidFill>
                  <a:latin typeface="Clear Sans"/>
                </a:rPr>
                <a:t>olduğunu</a:t>
              </a:r>
              <a:r>
                <a:rPr lang="en-US" sz="2400" dirty="0">
                  <a:solidFill>
                    <a:srgbClr val="2B4B82"/>
                  </a:solidFill>
                  <a:latin typeface="Clear Sans"/>
                </a:rPr>
                <a:t> </a:t>
              </a:r>
              <a:r>
                <a:rPr lang="en-US" sz="2400" dirty="0" err="1">
                  <a:solidFill>
                    <a:srgbClr val="2B4B82"/>
                  </a:solidFill>
                  <a:latin typeface="Clear Sans"/>
                </a:rPr>
                <a:t>belirtir</a:t>
              </a:r>
              <a:r>
                <a:rPr lang="en-US" sz="2400" dirty="0">
                  <a:solidFill>
                    <a:srgbClr val="2B4B82"/>
                  </a:solidFill>
                  <a:latin typeface="Clear Sans"/>
                </a:rPr>
                <a:t>. </a:t>
              </a:r>
              <a:r>
                <a:rPr lang="en-US" sz="2400" dirty="0" err="1">
                  <a:solidFill>
                    <a:srgbClr val="2B4B82"/>
                  </a:solidFill>
                  <a:latin typeface="Clear Sans"/>
                </a:rPr>
                <a:t>Örneğin</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uçağın</a:t>
              </a:r>
              <a:r>
                <a:rPr lang="en-US" sz="2400" dirty="0">
                  <a:solidFill>
                    <a:srgbClr val="2B4B82"/>
                  </a:solidFill>
                  <a:latin typeface="Clear Sans"/>
                </a:rPr>
                <a:t> </a:t>
              </a:r>
              <a:r>
                <a:rPr lang="en-US" sz="2400" dirty="0" err="1">
                  <a:solidFill>
                    <a:srgbClr val="2B4B82"/>
                  </a:solidFill>
                  <a:latin typeface="Clear Sans"/>
                </a:rPr>
                <a:t>motorunda</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diğer</a:t>
              </a:r>
              <a:r>
                <a:rPr lang="en-US" sz="2400" dirty="0">
                  <a:solidFill>
                    <a:srgbClr val="2B4B82"/>
                  </a:solidFill>
                  <a:latin typeface="Clear Sans"/>
                </a:rPr>
                <a:t> </a:t>
              </a:r>
              <a:r>
                <a:rPr lang="en-US" sz="2400" dirty="0" err="1">
                  <a:solidFill>
                    <a:srgbClr val="2B4B82"/>
                  </a:solidFill>
                  <a:latin typeface="Clear Sans"/>
                </a:rPr>
                <a:t>bileşenlerinde</a:t>
              </a:r>
              <a:r>
                <a:rPr lang="en-US" sz="2400" dirty="0">
                  <a:solidFill>
                    <a:srgbClr val="2B4B82"/>
                  </a:solidFill>
                  <a:latin typeface="Clear Sans"/>
                </a:rPr>
                <a:t> </a:t>
              </a:r>
              <a:r>
                <a:rPr lang="en-US" sz="2400" dirty="0" err="1">
                  <a:solidFill>
                    <a:srgbClr val="2B4B82"/>
                  </a:solidFill>
                  <a:latin typeface="Clear Sans"/>
                </a:rPr>
                <a:t>milyonlarca</a:t>
              </a:r>
              <a:r>
                <a:rPr lang="en-US" sz="2400" dirty="0">
                  <a:solidFill>
                    <a:srgbClr val="2B4B82"/>
                  </a:solidFill>
                  <a:latin typeface="Clear Sans"/>
                </a:rPr>
                <a:t> </a:t>
              </a:r>
              <a:r>
                <a:rPr lang="en-US" sz="2400" dirty="0" err="1">
                  <a:solidFill>
                    <a:srgbClr val="2B4B82"/>
                  </a:solidFill>
                  <a:latin typeface="Clear Sans"/>
                </a:rPr>
                <a:t>sensör</a:t>
              </a:r>
              <a:r>
                <a:rPr lang="en-US" sz="2400" dirty="0">
                  <a:solidFill>
                    <a:srgbClr val="2B4B82"/>
                  </a:solidFill>
                  <a:latin typeface="Clear Sans"/>
                </a:rPr>
                <a:t> </a:t>
              </a:r>
              <a:r>
                <a:rPr lang="en-US" sz="2400" dirty="0" err="1">
                  <a:solidFill>
                    <a:srgbClr val="2B4B82"/>
                  </a:solidFill>
                  <a:latin typeface="Clear Sans"/>
                </a:rPr>
                <a:t>mevcuttur</a:t>
              </a:r>
              <a:r>
                <a:rPr lang="en-US" sz="2400" dirty="0">
                  <a:solidFill>
                    <a:srgbClr val="2B4B82"/>
                  </a:solidFill>
                  <a:latin typeface="Clear Sans"/>
                </a:rPr>
                <a:t>. Bu </a:t>
              </a:r>
              <a:r>
                <a:rPr lang="en-US" sz="2400" dirty="0" err="1">
                  <a:solidFill>
                    <a:srgbClr val="2B4B82"/>
                  </a:solidFill>
                  <a:latin typeface="Clear Sans"/>
                </a:rPr>
                <a:t>sensörler</a:t>
              </a:r>
              <a:r>
                <a:rPr lang="en-US" sz="2400" dirty="0">
                  <a:solidFill>
                    <a:srgbClr val="2B4B82"/>
                  </a:solidFill>
                  <a:latin typeface="Clear Sans"/>
                </a:rPr>
                <a:t> </a:t>
              </a:r>
              <a:r>
                <a:rPr lang="en-US" sz="2400" dirty="0" err="1">
                  <a:solidFill>
                    <a:srgbClr val="2B4B82"/>
                  </a:solidFill>
                  <a:latin typeface="Clear Sans"/>
                </a:rPr>
                <a:t>uçakların</a:t>
              </a:r>
              <a:r>
                <a:rPr lang="en-US" sz="2400" dirty="0">
                  <a:solidFill>
                    <a:srgbClr val="2B4B82"/>
                  </a:solidFill>
                  <a:latin typeface="Clear Sans"/>
                </a:rPr>
                <a:t> </a:t>
              </a:r>
              <a:r>
                <a:rPr lang="en-US" sz="2400" dirty="0" err="1">
                  <a:solidFill>
                    <a:srgbClr val="2B4B82"/>
                  </a:solidFill>
                  <a:latin typeface="Clear Sans"/>
                </a:rPr>
                <a:t>yaptığı</a:t>
              </a:r>
              <a:r>
                <a:rPr lang="en-US" sz="2400" dirty="0">
                  <a:solidFill>
                    <a:srgbClr val="2B4B82"/>
                  </a:solidFill>
                  <a:latin typeface="Clear Sans"/>
                </a:rPr>
                <a:t> her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hareketi</a:t>
              </a:r>
              <a:r>
                <a:rPr lang="en-US" sz="2400" dirty="0">
                  <a:solidFill>
                    <a:srgbClr val="2B4B82"/>
                  </a:solidFill>
                  <a:latin typeface="Clear Sans"/>
                </a:rPr>
                <a:t> </a:t>
              </a:r>
              <a:r>
                <a:rPr lang="en-US" sz="2400" dirty="0" err="1">
                  <a:solidFill>
                    <a:srgbClr val="2B4B82"/>
                  </a:solidFill>
                  <a:latin typeface="Clear Sans"/>
                </a:rPr>
                <a:t>anlık</a:t>
              </a:r>
              <a:r>
                <a:rPr lang="en-US" sz="2400" dirty="0">
                  <a:solidFill>
                    <a:srgbClr val="2B4B82"/>
                  </a:solidFill>
                  <a:latin typeface="Clear Sans"/>
                </a:rPr>
                <a:t> </a:t>
              </a:r>
              <a:r>
                <a:rPr lang="en-US" sz="2400" dirty="0" err="1">
                  <a:solidFill>
                    <a:srgbClr val="2B4B82"/>
                  </a:solidFill>
                  <a:latin typeface="Clear Sans"/>
                </a:rPr>
                <a:t>olarak</a:t>
              </a:r>
              <a:r>
                <a:rPr lang="en-US" sz="2400" dirty="0">
                  <a:solidFill>
                    <a:srgbClr val="2B4B82"/>
                  </a:solidFill>
                  <a:latin typeface="Clear Sans"/>
                </a:rPr>
                <a:t> </a:t>
              </a:r>
              <a:r>
                <a:rPr lang="en-US" sz="2400" dirty="0" err="1">
                  <a:solidFill>
                    <a:srgbClr val="2B4B82"/>
                  </a:solidFill>
                  <a:latin typeface="Clear Sans"/>
                </a:rPr>
                <a:t>toplayarak</a:t>
              </a:r>
              <a:r>
                <a:rPr lang="en-US" sz="2400" dirty="0">
                  <a:solidFill>
                    <a:srgbClr val="2B4B82"/>
                  </a:solidFill>
                  <a:latin typeface="Clear Sans"/>
                </a:rPr>
                <a:t> </a:t>
              </a:r>
              <a:r>
                <a:rPr lang="en-US" sz="2400" dirty="0" err="1">
                  <a:solidFill>
                    <a:srgbClr val="2B4B82"/>
                  </a:solidFill>
                  <a:latin typeface="Clear Sans"/>
                </a:rPr>
                <a:t>terabaytlar</a:t>
              </a:r>
              <a:r>
                <a:rPr lang="en-US" sz="2400" dirty="0">
                  <a:solidFill>
                    <a:srgbClr val="2B4B82"/>
                  </a:solidFill>
                  <a:latin typeface="Clear Sans"/>
                </a:rPr>
                <a:t> </a:t>
              </a:r>
              <a:r>
                <a:rPr lang="en-US" sz="2400" dirty="0" err="1">
                  <a:solidFill>
                    <a:srgbClr val="2B4B82"/>
                  </a:solidFill>
                  <a:latin typeface="Clear Sans"/>
                </a:rPr>
                <a:t>seviyesinde</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üretmektedir</a:t>
              </a:r>
              <a:r>
                <a:rPr lang="en-US" sz="2400" dirty="0">
                  <a:solidFill>
                    <a:srgbClr val="2B4B82"/>
                  </a:solidFill>
                  <a:latin typeface="Clear Sans"/>
                </a:rPr>
                <a:t> (</a:t>
              </a:r>
              <a:r>
                <a:rPr lang="en-US" sz="2400" dirty="0" err="1">
                  <a:solidFill>
                    <a:srgbClr val="2B4B82"/>
                  </a:solidFill>
                  <a:latin typeface="Clear Sans"/>
                </a:rPr>
                <a:t>Şekil</a:t>
              </a:r>
              <a:r>
                <a:rPr lang="en-US" sz="2400" dirty="0">
                  <a:solidFill>
                    <a:srgbClr val="2B4B82"/>
                  </a:solidFill>
                  <a:latin typeface="Clear Sans"/>
                </a:rPr>
                <a:t> 3.1).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3C3C"/>
        </a:soli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16230600" cy="12439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Bu bölümde araçlara ait 1729 adet veri setinde (Dua, D. and Graff, C., 2019) fiyat, onarım, kapı, kişi sayısı, bagaj hacmi ve güvenlik giriş parametrelerine göre aracın satış durumunun makine öğrenmesi ile tahminlenmesi amaçlanmıştır. </a:t>
            </a:r>
          </a:p>
        </p:txBody>
      </p:sp>
      <p:sp>
        <p:nvSpPr>
          <p:cNvPr id="3" name="TextBox 3"/>
          <p:cNvSpPr txBox="1"/>
          <p:nvPr/>
        </p:nvSpPr>
        <p:spPr>
          <a:xfrm>
            <a:off x="1028700" y="2790107"/>
            <a:ext cx="16230600" cy="1243965"/>
          </a:xfrm>
          <a:prstGeom prst="rect">
            <a:avLst/>
          </a:prstGeom>
        </p:spPr>
        <p:txBody>
          <a:bodyPr lIns="0" tIns="0" rIns="0" bIns="0" rtlCol="0" anchor="t">
            <a:spAutoFit/>
          </a:bodyPr>
          <a:lstStyle/>
          <a:p>
            <a:pPr algn="l">
              <a:lnSpc>
                <a:spcPts val="3359"/>
              </a:lnSpc>
            </a:pPr>
            <a:r>
              <a:rPr lang="en-US" sz="2400" u="sng">
                <a:solidFill>
                  <a:srgbClr val="F0ABC1"/>
                </a:solidFill>
                <a:latin typeface="Clear Sans"/>
                <a:hlinkClick r:id="rId2" tooltip="https://github.com/deneyapyz/ortaokul/blob/main/Hafta3/car.csv"/>
              </a:rPr>
              <a:t>Veri Seti için İndirme Linki</a:t>
            </a:r>
          </a:p>
          <a:p>
            <a:pPr algn="l">
              <a:lnSpc>
                <a:spcPts val="3359"/>
              </a:lnSpc>
            </a:pPr>
            <a:endParaRPr lang="en-US" sz="2400" u="sng">
              <a:solidFill>
                <a:srgbClr val="F0ABC1"/>
              </a:solidFill>
              <a:latin typeface="Clear Sans"/>
              <a:hlinkClick r:id="rId2" tooltip="https://github.com/deneyapyz/ortaokul/blob/main/Hafta3/car.csv"/>
            </a:endParaRPr>
          </a:p>
          <a:p>
            <a:pPr algn="l">
              <a:lnSpc>
                <a:spcPts val="3359"/>
              </a:lnSpc>
            </a:pPr>
            <a:r>
              <a:rPr lang="en-US" sz="2400" u="sng">
                <a:solidFill>
                  <a:srgbClr val="FEFEFE"/>
                </a:solidFill>
                <a:latin typeface="Clear Sans"/>
              </a:rPr>
              <a:t>https://github.com/deneyapyz/ortaokul/blob/main/Hafta3/car.csv</a:t>
            </a:r>
          </a:p>
        </p:txBody>
      </p:sp>
      <p:sp>
        <p:nvSpPr>
          <p:cNvPr id="4" name="TextBox 4"/>
          <p:cNvSpPr txBox="1"/>
          <p:nvPr/>
        </p:nvSpPr>
        <p:spPr>
          <a:xfrm>
            <a:off x="1028700" y="4599139"/>
            <a:ext cx="16230600" cy="20821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Öğrenci, verilen car.csv isimli veri seti dosyasını kullanarak bir Bayes öğrenme tahminleme işlemi yapar. Tasarım aşamasında fiyat, onarım, kapı, kişi sayısı, bagaj hacmi ve güvenlik parametrelerine göre aracın satış durumunu tahmin etmeye çalışır. Şekil 3.12’de gösterildiği gibi “car.csv” dosyasını yüklemek için gerekli kütüphane, komutlar ve veri_copy fonksiyonunu yazar (İlgili kod Github platformunda Hafta3 klasörü altında H3_bayes_arac-satisi.py dosyası ile sunulmuş durumdadır.). </a:t>
            </a:r>
          </a:p>
        </p:txBody>
      </p:sp>
      <p:sp>
        <p:nvSpPr>
          <p:cNvPr id="5" name="TextBox 5"/>
          <p:cNvSpPr txBox="1"/>
          <p:nvPr/>
        </p:nvSpPr>
        <p:spPr>
          <a:xfrm>
            <a:off x="1028700" y="7595235"/>
            <a:ext cx="16230600" cy="16630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Öğrenciler Şekil 3.13’de görüldüğü gibi veri setinde yer alan giriş ve çıkış parametrelerinin metinsel değerlerini sayısallaştırmak için Sklearn kütüphanesinde yer alan “ön işleme komutunu (preprocessing)” çağırarak “preprocessing.LabelEncoder()” fonksiyonunu çalıştırır. Böylece öğrenciler, “sayisallastirma” isimli değişken oluşturmuş olur.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938987" y="1028700"/>
            <a:ext cx="10410025" cy="5496977"/>
          </a:xfrm>
          <a:custGeom>
            <a:avLst/>
            <a:gdLst/>
            <a:ahLst/>
            <a:cxnLst/>
            <a:rect l="l" t="t" r="r" b="b"/>
            <a:pathLst>
              <a:path w="10410025" h="5496977">
                <a:moveTo>
                  <a:pt x="0" y="0"/>
                </a:moveTo>
                <a:lnTo>
                  <a:pt x="10410026" y="0"/>
                </a:lnTo>
                <a:lnTo>
                  <a:pt x="10410026" y="5496977"/>
                </a:lnTo>
                <a:lnTo>
                  <a:pt x="0" y="5496977"/>
                </a:lnTo>
                <a:lnTo>
                  <a:pt x="0" y="0"/>
                </a:lnTo>
                <a:close/>
              </a:path>
            </a:pathLst>
          </a:custGeom>
          <a:blipFill>
            <a:blip r:embed="rId2"/>
            <a:stretch>
              <a:fillRect/>
            </a:stretch>
          </a:blipFill>
        </p:spPr>
      </p:sp>
      <p:sp>
        <p:nvSpPr>
          <p:cNvPr id="3" name="TextBox 3"/>
          <p:cNvSpPr txBox="1"/>
          <p:nvPr/>
        </p:nvSpPr>
        <p:spPr>
          <a:xfrm>
            <a:off x="1028700" y="6757035"/>
            <a:ext cx="16230600" cy="25012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Öğrenciler veri setinde yer alan fiyat, onarim, kapi sayisi, kişi sayisi, bagaj boyutu, güvenlik ve satis parametrelerinin değerleri olan iyi, normal, kolay, zor, çok kolay gibi metinsel ifadelerini bayes algoritması ile eğitim yapmadan önce Sklearn kütüphanesinde yer alan “ön işleme (preprocessing)” yöntemini kullanarak “0”, “1”, “2”, “3” gibi sayısal değerlere dönüştürür. Öğrenciler Şekil 3.14’de görüldüğü gibi sayisallastirma.fit_transform (veri_copy[“giriş/çıkış parametresi”]) komutunu kullanarak verileri sayısallaştırır. Örneğin fiyat değeri “düşük, orta, yüksek” ve “çok yüksek” metinsel ifadeleri “0”,”1”,”2” ve “3” şeklinde sayısallaştırır.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4131894" y="1028700"/>
            <a:ext cx="10024213" cy="6099291"/>
          </a:xfrm>
          <a:custGeom>
            <a:avLst/>
            <a:gdLst/>
            <a:ahLst/>
            <a:cxnLst/>
            <a:rect l="l" t="t" r="r" b="b"/>
            <a:pathLst>
              <a:path w="10024213" h="6099291">
                <a:moveTo>
                  <a:pt x="0" y="0"/>
                </a:moveTo>
                <a:lnTo>
                  <a:pt x="10024212" y="0"/>
                </a:lnTo>
                <a:lnTo>
                  <a:pt x="10024212" y="6099291"/>
                </a:lnTo>
                <a:lnTo>
                  <a:pt x="0" y="6099291"/>
                </a:lnTo>
                <a:lnTo>
                  <a:pt x="0" y="0"/>
                </a:lnTo>
                <a:close/>
              </a:path>
            </a:pathLst>
          </a:custGeom>
          <a:blipFill>
            <a:blip r:embed="rId2"/>
            <a:stretch>
              <a:fillRect/>
            </a:stretch>
          </a:blipFill>
        </p:spPr>
      </p:sp>
      <p:sp>
        <p:nvSpPr>
          <p:cNvPr id="3" name="TextBox 3"/>
          <p:cNvSpPr txBox="1"/>
          <p:nvPr/>
        </p:nvSpPr>
        <p:spPr>
          <a:xfrm>
            <a:off x="1028700" y="7595235"/>
            <a:ext cx="16230600" cy="16630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Şekil 3.15’te gösterilen ilk komut satırında numpy kütüphanesindeki dizi (array) özelliğini kullanarak veri çerçevesi (data frame) formatındaki “car.csv” dosyasında son parametre olan “satis” parametresi hariç geriye kalan tüm parametrelerini “veri_copy.drop” komutu ile giriş parametresi olarak ayarlar. Burada yer alan “axis=1” ifadesi sütun yönünde silme işlemi yapılacağını belirtmektedir.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5065615" y="1028700"/>
            <a:ext cx="8801463" cy="5775960"/>
          </a:xfrm>
          <a:custGeom>
            <a:avLst/>
            <a:gdLst/>
            <a:ahLst/>
            <a:cxnLst/>
            <a:rect l="l" t="t" r="r" b="b"/>
            <a:pathLst>
              <a:path w="8801463" h="5775960">
                <a:moveTo>
                  <a:pt x="0" y="0"/>
                </a:moveTo>
                <a:lnTo>
                  <a:pt x="8801463" y="0"/>
                </a:lnTo>
                <a:lnTo>
                  <a:pt x="8801463" y="5775960"/>
                </a:lnTo>
                <a:lnTo>
                  <a:pt x="0" y="5775960"/>
                </a:lnTo>
                <a:lnTo>
                  <a:pt x="0" y="0"/>
                </a:lnTo>
                <a:close/>
              </a:path>
            </a:pathLst>
          </a:custGeom>
          <a:blipFill>
            <a:blip r:embed="rId2"/>
            <a:stretch>
              <a:fillRect/>
            </a:stretch>
          </a:blipFill>
        </p:spPr>
      </p:sp>
      <p:sp>
        <p:nvSpPr>
          <p:cNvPr id="3" name="TextBox 3"/>
          <p:cNvSpPr txBox="1"/>
          <p:nvPr/>
        </p:nvSpPr>
        <p:spPr>
          <a:xfrm>
            <a:off x="1028700" y="7176135"/>
            <a:ext cx="16230600" cy="20821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ilk satırda, veri seti üzerindeki düzenlemeleri tamamladıktan sonra veri setini eğitim ve test olarak ayırabilmek için “sklearn.model_selection” kütüphanesinde yer alan “train_test_split” fonksiyonunu çağırır. İkinci satırda ise, veri setindeki eğitim ve test verilerini %70 eğitim, %30 test olacak şekilde “test_size=0,3” komutu kullanarak rastgele ayırır. Burada “random_state=109” ifadesi her eğitim tekrarında alınacak verilerin aynı kalmasını sağlar.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827908" y="5241779"/>
            <a:ext cx="6632184" cy="4016521"/>
          </a:xfrm>
          <a:custGeom>
            <a:avLst/>
            <a:gdLst/>
            <a:ahLst/>
            <a:cxnLst/>
            <a:rect l="l" t="t" r="r" b="b"/>
            <a:pathLst>
              <a:path w="6632184" h="4016521">
                <a:moveTo>
                  <a:pt x="0" y="0"/>
                </a:moveTo>
                <a:lnTo>
                  <a:pt x="6632184" y="0"/>
                </a:lnTo>
                <a:lnTo>
                  <a:pt x="6632184" y="4016521"/>
                </a:lnTo>
                <a:lnTo>
                  <a:pt x="0" y="4016521"/>
                </a:lnTo>
                <a:lnTo>
                  <a:pt x="0" y="0"/>
                </a:lnTo>
                <a:close/>
              </a:path>
            </a:pathLst>
          </a:custGeom>
          <a:blipFill>
            <a:blip r:embed="rId2"/>
            <a:stretch>
              <a:fillRect/>
            </a:stretch>
          </a:blipFill>
        </p:spPr>
      </p:sp>
      <p:sp>
        <p:nvSpPr>
          <p:cNvPr id="3" name="TextBox 3"/>
          <p:cNvSpPr txBox="1"/>
          <p:nvPr/>
        </p:nvSpPr>
        <p:spPr>
          <a:xfrm>
            <a:off x="1028700" y="965835"/>
            <a:ext cx="16230600" cy="41776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ilk satırda aracın özelliklerine göre satış durumu için oluşturmuş olduğu bayes öğrenme algoritmasını kullanabilmek için “sklearn.naive_bayes” kütüphanesinde yer alan “CategoricalNB” özellik fonksiyonunu çağırır. İkinci satırda CategoricalNB() fonksiyonu “model” isimli bir değişkene aktarılır. Üçüncü satırda, “model.fit” komutunu yazarak giriş eğitim verilerine göre çıkış eğitim verileri için Bayes algoritması ile eğitim gerçekleştirilir. Son kod satırında ise, Bayes algoritması ile eğitim işlemi sonunda giriş test verilerine göre satış tahmini gerçekleştirilir. Öğrenciler ilk satırda aracın özelliklerine göre satış durumu için oluşturmuş olduğu bayes öğrenme algoritmasını kullanabilmek için “sklearn.naive_bayes” kütüphanesinde yer alan “CategoricalNB” özellik fonksiyonunu çağırır. İkinci satırda CategoricalNB() fonksiyonu “model” isimli bir değişkene aktarılır. Üçüncü satırda, “model.fit” komutunu yazarak giriş eğitim verilerine göre çıkış eğitim verileri için Bayes algoritması ile eğitim gerçekleştirilir. Son kod satırında ise, Bayes algoritması ile eğitim işlemi sonunda giriş test verilerine göre satış tahmini gerçekleştirilir.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717276" y="1028700"/>
            <a:ext cx="12853447" cy="8229600"/>
          </a:xfrm>
          <a:custGeom>
            <a:avLst/>
            <a:gdLst/>
            <a:ahLst/>
            <a:cxnLst/>
            <a:rect l="l" t="t" r="r" b="b"/>
            <a:pathLst>
              <a:path w="12853447" h="8229600">
                <a:moveTo>
                  <a:pt x="0" y="0"/>
                </a:moveTo>
                <a:lnTo>
                  <a:pt x="12853448" y="0"/>
                </a:lnTo>
                <a:lnTo>
                  <a:pt x="12853448" y="8229600"/>
                </a:lnTo>
                <a:lnTo>
                  <a:pt x="0" y="8229600"/>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2228152"/>
            <a:ext cx="16230600" cy="50158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Bu aşamada, önceki aşamadaki uygulamaya eklemeler devam etmektedir. Öğrenciler, Bayes öğrenme modeli ile eğitilen araç satış durumu tahminlemesine ait hata matrisini (confusion matrix) kullanarak modelin başarısını ölçer. Şekil 3.18’de gösterildiği gibi 31 numaralı komut satırında, sklearn.metrics kütüphanesinden confusion_matrix özelliği yüklenir. 32 numaralı satırda ise, hata matrisini görüntüleyebilmek için gerekli olan seaborn kütüphanesini yükler. 33 numaralı satırda ise, hata matrisindeki grafikleri çizebilmek için matplotlib kütüphanesi içerisinde yer alan pyplot fonksiyonunu yükler. 34 numaralı kod satırında ise, cm değişkeni ile oluşturulan hata matrisinin satır (satis_test) ve sütunlarını (satis_tahmin) oluşturur. 35 ve 36 numaralı kod satırlarında ise index ve colums değişkenlerini kullanarak hata matrisinde yer alacak olan metinleri belirler. 37 numaralı kod satırında cm_df değişkeni ile satis_test ve satis_tahmin değerlerini veri çerçevesine (DataFrame) aktarılmasını sağlar. 38 numaralı kod satırında ise “plt.figure” komutu ile 10x6 cm çerçeve boyutunda boş bir çizim ekranı açar. 39 numaralı kod satırında ise “sns.heatmap komutu ile oluşturulan veri çerçevesini renkli olarak çizer. Burada annot=True ile sayısal değerler gösterilirken, fmt=”d” ile sayısal değerler tam sayı olarak gösterilir. </a:t>
            </a:r>
          </a:p>
        </p:txBody>
      </p:sp>
      <p:sp>
        <p:nvSpPr>
          <p:cNvPr id="3" name="TextBox 3"/>
          <p:cNvSpPr txBox="1"/>
          <p:nvPr/>
        </p:nvSpPr>
        <p:spPr>
          <a:xfrm>
            <a:off x="1028700" y="1114425"/>
            <a:ext cx="16230600" cy="883920"/>
          </a:xfrm>
          <a:prstGeom prst="rect">
            <a:avLst/>
          </a:prstGeom>
        </p:spPr>
        <p:txBody>
          <a:bodyPr lIns="0" tIns="0" rIns="0" bIns="0" rtlCol="0" anchor="t">
            <a:spAutoFit/>
          </a:bodyPr>
          <a:lstStyle/>
          <a:p>
            <a:pPr algn="l">
              <a:lnSpc>
                <a:spcPts val="6719"/>
              </a:lnSpc>
            </a:pPr>
            <a:r>
              <a:rPr lang="en-US" sz="6399">
                <a:solidFill>
                  <a:srgbClr val="F7B4A7"/>
                </a:solidFill>
                <a:latin typeface="Clear Sans Bold"/>
              </a:rPr>
              <a:t>Tahmin-Test Sonuçlarını Karşılaştırma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334561" y="1028700"/>
            <a:ext cx="9618877" cy="7316015"/>
          </a:xfrm>
          <a:custGeom>
            <a:avLst/>
            <a:gdLst/>
            <a:ahLst/>
            <a:cxnLst/>
            <a:rect l="l" t="t" r="r" b="b"/>
            <a:pathLst>
              <a:path w="9618877" h="7316015">
                <a:moveTo>
                  <a:pt x="0" y="0"/>
                </a:moveTo>
                <a:lnTo>
                  <a:pt x="9618878" y="0"/>
                </a:lnTo>
                <a:lnTo>
                  <a:pt x="9618878" y="7316015"/>
                </a:lnTo>
                <a:lnTo>
                  <a:pt x="0" y="7316015"/>
                </a:lnTo>
                <a:lnTo>
                  <a:pt x="0" y="0"/>
                </a:lnTo>
                <a:close/>
              </a:path>
            </a:pathLst>
          </a:custGeom>
          <a:blipFill>
            <a:blip r:embed="rId2"/>
            <a:stretch>
              <a:fillRect/>
            </a:stretch>
          </a:blipFill>
        </p:spPr>
      </p:sp>
      <p:sp>
        <p:nvSpPr>
          <p:cNvPr id="3" name="Freeform 3"/>
          <p:cNvSpPr/>
          <p:nvPr/>
        </p:nvSpPr>
        <p:spPr>
          <a:xfrm>
            <a:off x="4334561" y="8207491"/>
            <a:ext cx="9618877" cy="779430"/>
          </a:xfrm>
          <a:custGeom>
            <a:avLst/>
            <a:gdLst/>
            <a:ahLst/>
            <a:cxnLst/>
            <a:rect l="l" t="t" r="r" b="b"/>
            <a:pathLst>
              <a:path w="9618877" h="779430">
                <a:moveTo>
                  <a:pt x="0" y="0"/>
                </a:moveTo>
                <a:lnTo>
                  <a:pt x="9618878" y="0"/>
                </a:lnTo>
                <a:lnTo>
                  <a:pt x="9618878" y="779431"/>
                </a:lnTo>
                <a:lnTo>
                  <a:pt x="0" y="779431"/>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E8992"/>
        </a:solidFill>
        <a:effectLst/>
      </p:bgPr>
    </p:bg>
    <p:spTree>
      <p:nvGrpSpPr>
        <p:cNvPr id="1" name=""/>
        <p:cNvGrpSpPr/>
        <p:nvPr/>
      </p:nvGrpSpPr>
      <p:grpSpPr>
        <a:xfrm>
          <a:off x="0" y="0"/>
          <a:ext cx="0" cy="0"/>
          <a:chOff x="0" y="0"/>
          <a:chExt cx="0" cy="0"/>
        </a:xfrm>
      </p:grpSpPr>
      <p:sp>
        <p:nvSpPr>
          <p:cNvPr id="2" name="Freeform 2"/>
          <p:cNvSpPr/>
          <p:nvPr/>
        </p:nvSpPr>
        <p:spPr>
          <a:xfrm>
            <a:off x="9327431" y="2846070"/>
            <a:ext cx="7931869" cy="5916035"/>
          </a:xfrm>
          <a:custGeom>
            <a:avLst/>
            <a:gdLst/>
            <a:ahLst/>
            <a:cxnLst/>
            <a:rect l="l" t="t" r="r" b="b"/>
            <a:pathLst>
              <a:path w="7931869" h="5916035">
                <a:moveTo>
                  <a:pt x="0" y="0"/>
                </a:moveTo>
                <a:lnTo>
                  <a:pt x="7931869" y="0"/>
                </a:lnTo>
                <a:lnTo>
                  <a:pt x="7931869" y="5916035"/>
                </a:lnTo>
                <a:lnTo>
                  <a:pt x="0" y="5916035"/>
                </a:lnTo>
                <a:lnTo>
                  <a:pt x="0" y="0"/>
                </a:lnTo>
                <a:close/>
              </a:path>
            </a:pathLst>
          </a:custGeom>
          <a:blipFill>
            <a:blip r:embed="rId2"/>
            <a:stretch>
              <a:fillRect/>
            </a:stretch>
          </a:blipFill>
        </p:spPr>
      </p:sp>
      <p:sp>
        <p:nvSpPr>
          <p:cNvPr id="3" name="TextBox 3"/>
          <p:cNvSpPr txBox="1"/>
          <p:nvPr/>
        </p:nvSpPr>
        <p:spPr>
          <a:xfrm>
            <a:off x="1028700" y="3207724"/>
            <a:ext cx="8115300" cy="41776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Öğrenciler, araç satış durumuna ait toplam 1729 adet veri setinde (Dua ve Graff, 2019) kayıt verinin %70’ini (1210) eğitim, %30’unu (519) test eğitim seti olarak ayırmıştı. Bayes modeli 1210 kayıt ile eğitmişti. Geriye kalan 519 kayıt (giris_test) ise modeli tahmin etmek için kullanıldı (satis_tahmin). Öğrenciler, Şekil 3.19’da gösterildiği gibi 519 test kaydına ait gerçek sonuçlar (satis_test) ile tahmin sonuçlarını karşılaştırdı ve hata matrisi elde etti. Böylece öğrenciler, matristeki sayılar toplamının test verisi olan 519’a eşit olduğunu görmüştür.</a:t>
            </a:r>
          </a:p>
        </p:txBody>
      </p:sp>
      <p:sp>
        <p:nvSpPr>
          <p:cNvPr id="4" name="TextBox 4"/>
          <p:cNvSpPr txBox="1"/>
          <p:nvPr/>
        </p:nvSpPr>
        <p:spPr>
          <a:xfrm>
            <a:off x="1028700" y="1114425"/>
            <a:ext cx="8115300" cy="1731645"/>
          </a:xfrm>
          <a:prstGeom prst="rect">
            <a:avLst/>
          </a:prstGeom>
        </p:spPr>
        <p:txBody>
          <a:bodyPr lIns="0" tIns="0" rIns="0" bIns="0" rtlCol="0" anchor="t">
            <a:spAutoFit/>
          </a:bodyPr>
          <a:lstStyle/>
          <a:p>
            <a:pPr algn="l">
              <a:lnSpc>
                <a:spcPts val="6719"/>
              </a:lnSpc>
            </a:pPr>
            <a:r>
              <a:rPr lang="en-US" sz="6399">
                <a:solidFill>
                  <a:srgbClr val="2B4B82"/>
                </a:solidFill>
                <a:latin typeface="Clear Sans Bold"/>
              </a:rPr>
              <a:t>Hata Matrisini Değerlendirme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4765981" y="4922110"/>
            <a:ext cx="8756037" cy="4336190"/>
          </a:xfrm>
          <a:custGeom>
            <a:avLst/>
            <a:gdLst/>
            <a:ahLst/>
            <a:cxnLst/>
            <a:rect l="l" t="t" r="r" b="b"/>
            <a:pathLst>
              <a:path w="8756037" h="4336190">
                <a:moveTo>
                  <a:pt x="0" y="0"/>
                </a:moveTo>
                <a:lnTo>
                  <a:pt x="8756038" y="0"/>
                </a:lnTo>
                <a:lnTo>
                  <a:pt x="8756038" y="4336190"/>
                </a:lnTo>
                <a:lnTo>
                  <a:pt x="0" y="4336190"/>
                </a:lnTo>
                <a:lnTo>
                  <a:pt x="0" y="0"/>
                </a:lnTo>
                <a:close/>
              </a:path>
            </a:pathLst>
          </a:custGeom>
          <a:blipFill>
            <a:blip r:embed="rId2"/>
            <a:stretch>
              <a:fillRect/>
            </a:stretch>
          </a:blipFill>
        </p:spPr>
      </p:sp>
      <p:sp>
        <p:nvSpPr>
          <p:cNvPr id="3" name="TextBox 3"/>
          <p:cNvSpPr txBox="1"/>
          <p:nvPr/>
        </p:nvSpPr>
        <p:spPr>
          <a:xfrm>
            <a:off x="1028700" y="981075"/>
            <a:ext cx="16230600" cy="37585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Öğrenciler, hata matrisini incelediğinde 519 adet test kaydında araç satış durumuna ait 4 tane kolay test verisinden 3 adetin doğru (kolay), 1 adetin ise yanlış (normal) tahmin edildiğini görmüştür. 144 adet normal test verisinden 96 adetini doğru (normal), 19 adetini yanlış (kolay), 16 adetini yanlış (zor), 13 adetini yanlış (çok kolay) olmak üzere toplam 48 adetin yanlış tahminlendiğini görür. 358 adet zor test verisinden 335 adetin doğru (zor) ve 23 adetin yanlış (normal) tahminlendiğini görür. Son olarak 13 adet çok kolay test verisinden 12 adetin doğru (çok kolay) ve 1 adetin yanlış (kolay) olarak tahminlediğini görür. Öğrenciler Şekil 3.20’de gösterildiği gibi 42 numaralı kod satırında bayes öğrenme modeli ile eğitilen modelin doğruluğunu değerlendirmek için “sklearn” kütüphanesinden “metrics” fonksiyon özelliğini yükler. 43 numaralı kod satırında “print” komutunu kullanarak “satis_test” veri setindeki veriler ile “satis_tahmin” işlemi ile modelin doğruluğunun konsol ekranında %85,9 başarım oranında tahminlendiğini görür.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914946" y="2388223"/>
            <a:ext cx="10458109" cy="5510553"/>
          </a:xfrm>
          <a:custGeom>
            <a:avLst/>
            <a:gdLst/>
            <a:ahLst/>
            <a:cxnLst/>
            <a:rect l="l" t="t" r="r" b="b"/>
            <a:pathLst>
              <a:path w="10458109" h="5510553">
                <a:moveTo>
                  <a:pt x="0" y="0"/>
                </a:moveTo>
                <a:lnTo>
                  <a:pt x="10458108" y="0"/>
                </a:lnTo>
                <a:lnTo>
                  <a:pt x="10458108" y="5510554"/>
                </a:lnTo>
                <a:lnTo>
                  <a:pt x="0" y="5510554"/>
                </a:lnTo>
                <a:lnTo>
                  <a:pt x="0" y="0"/>
                </a:lnTo>
                <a:close/>
              </a:path>
            </a:pathLst>
          </a:custGeom>
          <a:blipFill>
            <a:blip r:embed="rId10"/>
            <a:stretch>
              <a:fillRect/>
            </a:stretch>
          </a:blipFill>
        </p:spPr>
      </p:sp>
      <p:sp>
        <p:nvSpPr>
          <p:cNvPr id="7" name="TextBox 7"/>
          <p:cNvSpPr txBox="1"/>
          <p:nvPr/>
        </p:nvSpPr>
        <p:spPr>
          <a:xfrm>
            <a:off x="1028700" y="7595235"/>
            <a:ext cx="16230600" cy="1663065"/>
          </a:xfrm>
          <a:prstGeom prst="rect">
            <a:avLst/>
          </a:prstGeom>
        </p:spPr>
        <p:txBody>
          <a:bodyPr lIns="0" tIns="0" rIns="0" bIns="0" rtlCol="0" anchor="t">
            <a:spAutoFit/>
          </a:bodyPr>
          <a:lstStyle/>
          <a:p>
            <a:pPr algn="l">
              <a:lnSpc>
                <a:spcPts val="3359"/>
              </a:lnSpc>
            </a:pPr>
            <a:endParaRPr/>
          </a:p>
          <a:p>
            <a:pPr algn="l">
              <a:lnSpc>
                <a:spcPts val="3359"/>
              </a:lnSpc>
            </a:pPr>
            <a:r>
              <a:rPr lang="en-US" sz="2400">
                <a:solidFill>
                  <a:srgbClr val="2B4B82"/>
                </a:solidFill>
                <a:latin typeface="Clear Sans"/>
              </a:rPr>
              <a:t>Büyük verinin ikinci bileşeni ise verinin hızıdır. Örneğin Şekil 3.2’de gösterildiği gibi bir dakika içerisinde 200+ milyon e-mail, 4 milyon Facebook beğenmesi, 1+ milyon Instagram beğenmesi, milyonlarca atılan tweetler gibi veriler oldukça hızlı aktarılmaktadır. (Verinin kaynağı ve hangi yıla ait olduğu yazılırsa daha iyi olur.)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2903403" y="1028700"/>
            <a:ext cx="12481195" cy="2722808"/>
          </a:xfrm>
          <a:custGeom>
            <a:avLst/>
            <a:gdLst/>
            <a:ahLst/>
            <a:cxnLst/>
            <a:rect l="l" t="t" r="r" b="b"/>
            <a:pathLst>
              <a:path w="12481195" h="2722808">
                <a:moveTo>
                  <a:pt x="0" y="0"/>
                </a:moveTo>
                <a:lnTo>
                  <a:pt x="12481194" y="0"/>
                </a:lnTo>
                <a:lnTo>
                  <a:pt x="12481194" y="2722808"/>
                </a:lnTo>
                <a:lnTo>
                  <a:pt x="0" y="2722808"/>
                </a:lnTo>
                <a:lnTo>
                  <a:pt x="0" y="0"/>
                </a:lnTo>
                <a:close/>
              </a:path>
            </a:pathLst>
          </a:custGeom>
          <a:blipFill>
            <a:blip r:embed="rId2"/>
            <a:stretch>
              <a:fillRect/>
            </a:stretch>
          </a:blipFill>
        </p:spPr>
      </p:sp>
      <p:sp>
        <p:nvSpPr>
          <p:cNvPr id="3" name="TextBox 3"/>
          <p:cNvSpPr txBox="1"/>
          <p:nvPr/>
        </p:nvSpPr>
        <p:spPr>
          <a:xfrm>
            <a:off x="1028700" y="5095875"/>
            <a:ext cx="16230600" cy="4177665"/>
          </a:xfrm>
          <a:prstGeom prst="rect">
            <a:avLst/>
          </a:prstGeom>
        </p:spPr>
        <p:txBody>
          <a:bodyPr lIns="0" tIns="0" rIns="0" bIns="0" rtlCol="0" anchor="t">
            <a:spAutoFit/>
          </a:bodyPr>
          <a:lstStyle/>
          <a:p>
            <a:pPr algn="l">
              <a:lnSpc>
                <a:spcPts val="3359"/>
              </a:lnSpc>
            </a:pPr>
            <a:r>
              <a:rPr lang="en-US" sz="2400" dirty="0" err="1">
                <a:solidFill>
                  <a:srgbClr val="2B4B82"/>
                </a:solidFill>
                <a:latin typeface="Clear Sans"/>
              </a:rPr>
              <a:t>Makine</a:t>
            </a:r>
            <a:r>
              <a:rPr lang="en-US" sz="2400" dirty="0">
                <a:solidFill>
                  <a:srgbClr val="2B4B82"/>
                </a:solidFill>
                <a:latin typeface="Clear Sans"/>
              </a:rPr>
              <a:t> </a:t>
            </a:r>
            <a:r>
              <a:rPr lang="en-US" sz="2400" dirty="0" err="1">
                <a:solidFill>
                  <a:srgbClr val="2B4B82"/>
                </a:solidFill>
                <a:latin typeface="Clear Sans"/>
              </a:rPr>
              <a:t>öğrenmesi</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insan</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süreçleri</a:t>
            </a:r>
            <a:r>
              <a:rPr lang="en-US" sz="2400" dirty="0">
                <a:solidFill>
                  <a:srgbClr val="2B4B82"/>
                </a:solidFill>
                <a:latin typeface="Clear Sans"/>
              </a:rPr>
              <a:t> </a:t>
            </a:r>
            <a:r>
              <a:rPr lang="en-US" sz="2400" dirty="0" err="1">
                <a:solidFill>
                  <a:srgbClr val="2B4B82"/>
                </a:solidFill>
                <a:latin typeface="Clear Sans"/>
              </a:rPr>
              <a:t>arasındaki</a:t>
            </a:r>
            <a:r>
              <a:rPr lang="en-US" sz="2400" dirty="0">
                <a:solidFill>
                  <a:srgbClr val="2B4B82"/>
                </a:solidFill>
                <a:latin typeface="Clear Sans"/>
              </a:rPr>
              <a:t> </a:t>
            </a:r>
            <a:r>
              <a:rPr lang="en-US" sz="2400" dirty="0" err="1">
                <a:solidFill>
                  <a:srgbClr val="2B4B82"/>
                </a:solidFill>
                <a:latin typeface="Clear Sans"/>
              </a:rPr>
              <a:t>benzerlikler</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farklılıklar</a:t>
            </a:r>
            <a:r>
              <a:rPr lang="en-US" sz="2400" dirty="0">
                <a:solidFill>
                  <a:srgbClr val="2B4B82"/>
                </a:solidFill>
                <a:latin typeface="Clear Sans"/>
              </a:rPr>
              <a:t>, </a:t>
            </a:r>
            <a:r>
              <a:rPr lang="en-US" sz="2400" dirty="0" err="1">
                <a:solidFill>
                  <a:srgbClr val="2B4B82"/>
                </a:solidFill>
                <a:latin typeface="Clear Sans"/>
              </a:rPr>
              <a:t>bilgi</a:t>
            </a:r>
            <a:r>
              <a:rPr lang="en-US" sz="2400" dirty="0">
                <a:solidFill>
                  <a:srgbClr val="2B4B82"/>
                </a:solidFill>
                <a:latin typeface="Clear Sans"/>
              </a:rPr>
              <a:t> </a:t>
            </a:r>
            <a:r>
              <a:rPr lang="en-US" sz="2400" dirty="0" err="1">
                <a:solidFill>
                  <a:srgbClr val="2B4B82"/>
                </a:solidFill>
                <a:latin typeface="Clear Sans"/>
              </a:rPr>
              <a:t>işleme</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konusundaki</a:t>
            </a:r>
            <a:r>
              <a:rPr lang="en-US" sz="2400" dirty="0">
                <a:solidFill>
                  <a:srgbClr val="2B4B82"/>
                </a:solidFill>
                <a:latin typeface="Clear Sans"/>
              </a:rPr>
              <a:t> </a:t>
            </a:r>
            <a:r>
              <a:rPr lang="en-US" sz="2400" dirty="0" err="1">
                <a:solidFill>
                  <a:srgbClr val="2B4B82"/>
                </a:solidFill>
                <a:latin typeface="Clear Sans"/>
              </a:rPr>
              <a:t>temel</a:t>
            </a:r>
            <a:r>
              <a:rPr lang="en-US" sz="2400" dirty="0">
                <a:solidFill>
                  <a:srgbClr val="2B4B82"/>
                </a:solidFill>
                <a:latin typeface="Clear Sans"/>
              </a:rPr>
              <a:t> </a:t>
            </a:r>
            <a:r>
              <a:rPr lang="en-US" sz="2400" dirty="0" err="1">
                <a:solidFill>
                  <a:srgbClr val="2B4B82"/>
                </a:solidFill>
                <a:latin typeface="Clear Sans"/>
              </a:rPr>
              <a:t>yaklaşımların</a:t>
            </a:r>
            <a:r>
              <a:rPr lang="en-US" sz="2400" dirty="0">
                <a:solidFill>
                  <a:srgbClr val="2B4B82"/>
                </a:solidFill>
                <a:latin typeface="Clear Sans"/>
              </a:rPr>
              <a:t> </a:t>
            </a:r>
            <a:r>
              <a:rPr lang="en-US" sz="2400" dirty="0" err="1">
                <a:solidFill>
                  <a:srgbClr val="2B4B82"/>
                </a:solidFill>
                <a:latin typeface="Clear Sans"/>
              </a:rPr>
              <a:t>derinlemesine</a:t>
            </a:r>
            <a:r>
              <a:rPr lang="en-US" sz="2400" dirty="0">
                <a:solidFill>
                  <a:srgbClr val="2B4B82"/>
                </a:solidFill>
                <a:latin typeface="Clear Sans"/>
              </a:rPr>
              <a:t> </a:t>
            </a:r>
            <a:r>
              <a:rPr lang="en-US" sz="2400" dirty="0" err="1">
                <a:solidFill>
                  <a:srgbClr val="2B4B82"/>
                </a:solidFill>
                <a:latin typeface="Clear Sans"/>
              </a:rPr>
              <a:t>anlaşılmasını</a:t>
            </a:r>
            <a:r>
              <a:rPr lang="en-US" sz="2400" dirty="0">
                <a:solidFill>
                  <a:srgbClr val="2B4B82"/>
                </a:solidFill>
                <a:latin typeface="Clear Sans"/>
              </a:rPr>
              <a:t> </a:t>
            </a:r>
            <a:r>
              <a:rPr lang="en-US" sz="2400" dirty="0" err="1">
                <a:solidFill>
                  <a:srgbClr val="2B4B82"/>
                </a:solidFill>
                <a:latin typeface="Clear Sans"/>
              </a:rPr>
              <a:t>sağlar</a:t>
            </a:r>
            <a:r>
              <a:rPr lang="en-US" sz="2400" dirty="0">
                <a:solidFill>
                  <a:srgbClr val="2B4B82"/>
                </a:solidFill>
                <a:latin typeface="Clear Sans"/>
              </a:rPr>
              <a:t>. Her </a:t>
            </a:r>
            <a:r>
              <a:rPr lang="en-US" sz="2400" dirty="0" err="1">
                <a:solidFill>
                  <a:srgbClr val="2B4B82"/>
                </a:solidFill>
                <a:latin typeface="Clear Sans"/>
              </a:rPr>
              <a:t>iki</a:t>
            </a:r>
            <a:r>
              <a:rPr lang="en-US" sz="2400" dirty="0">
                <a:solidFill>
                  <a:srgbClr val="2B4B82"/>
                </a:solidFill>
                <a:latin typeface="Clear Sans"/>
              </a:rPr>
              <a:t> </a:t>
            </a:r>
            <a:r>
              <a:rPr lang="en-US" sz="2400" dirty="0" err="1">
                <a:solidFill>
                  <a:srgbClr val="2B4B82"/>
                </a:solidFill>
                <a:latin typeface="Clear Sans"/>
              </a:rPr>
              <a:t>süreç</a:t>
            </a:r>
            <a:r>
              <a:rPr lang="en-US" sz="2400" dirty="0">
                <a:solidFill>
                  <a:srgbClr val="2B4B82"/>
                </a:solidFill>
                <a:latin typeface="Clear Sans"/>
              </a:rPr>
              <a:t> de </a:t>
            </a:r>
            <a:r>
              <a:rPr lang="en-US" sz="2400" dirty="0" err="1">
                <a:solidFill>
                  <a:srgbClr val="2B4B82"/>
                </a:solidFill>
                <a:latin typeface="Clear Sans"/>
              </a:rPr>
              <a:t>deneyimlerden</a:t>
            </a:r>
            <a:r>
              <a:rPr lang="en-US" sz="2400" dirty="0">
                <a:solidFill>
                  <a:srgbClr val="2B4B82"/>
                </a:solidFill>
                <a:latin typeface="Clear Sans"/>
              </a:rPr>
              <a:t> </a:t>
            </a:r>
            <a:r>
              <a:rPr lang="en-US" sz="2400" dirty="0" err="1">
                <a:solidFill>
                  <a:srgbClr val="2B4B82"/>
                </a:solidFill>
                <a:latin typeface="Clear Sans"/>
              </a:rPr>
              <a:t>öğrenmeye</a:t>
            </a:r>
            <a:r>
              <a:rPr lang="en-US" sz="2400" dirty="0">
                <a:solidFill>
                  <a:srgbClr val="2B4B82"/>
                </a:solidFill>
                <a:latin typeface="Clear Sans"/>
              </a:rPr>
              <a:t> </a:t>
            </a:r>
            <a:r>
              <a:rPr lang="en-US" sz="2400" dirty="0" err="1">
                <a:solidFill>
                  <a:srgbClr val="2B4B82"/>
                </a:solidFill>
                <a:latin typeface="Clear Sans"/>
              </a:rPr>
              <a:t>dayanır</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hata</a:t>
            </a:r>
            <a:r>
              <a:rPr lang="en-US" sz="2400" dirty="0">
                <a:solidFill>
                  <a:srgbClr val="2B4B82"/>
                </a:solidFill>
                <a:latin typeface="Clear Sans"/>
              </a:rPr>
              <a:t> </a:t>
            </a:r>
            <a:r>
              <a:rPr lang="en-US" sz="2400" dirty="0" err="1">
                <a:solidFill>
                  <a:srgbClr val="2B4B82"/>
                </a:solidFill>
                <a:latin typeface="Clear Sans"/>
              </a:rPr>
              <a:t>yapma</a:t>
            </a:r>
            <a:r>
              <a:rPr lang="en-US" sz="2400" dirty="0">
                <a:solidFill>
                  <a:srgbClr val="2B4B82"/>
                </a:solidFill>
                <a:latin typeface="Clear Sans"/>
              </a:rPr>
              <a:t> </a:t>
            </a:r>
            <a:r>
              <a:rPr lang="en-US" sz="2400" dirty="0" err="1">
                <a:solidFill>
                  <a:srgbClr val="2B4B82"/>
                </a:solidFill>
                <a:latin typeface="Clear Sans"/>
              </a:rPr>
              <a:t>yoluyla</a:t>
            </a:r>
            <a:r>
              <a:rPr lang="en-US" sz="2400" dirty="0">
                <a:solidFill>
                  <a:srgbClr val="2B4B82"/>
                </a:solidFill>
                <a:latin typeface="Clear Sans"/>
              </a:rPr>
              <a:t> </a:t>
            </a:r>
            <a:r>
              <a:rPr lang="en-US" sz="2400" dirty="0" err="1">
                <a:solidFill>
                  <a:srgbClr val="2B4B82"/>
                </a:solidFill>
                <a:latin typeface="Clear Sans"/>
              </a:rPr>
              <a:t>gelişir</a:t>
            </a:r>
            <a:r>
              <a:rPr lang="en-US" sz="2400" dirty="0">
                <a:solidFill>
                  <a:srgbClr val="2B4B82"/>
                </a:solidFill>
                <a:latin typeface="Clear Sans"/>
              </a:rPr>
              <a:t>. Hem </a:t>
            </a:r>
            <a:r>
              <a:rPr lang="en-US" sz="2400" dirty="0" err="1">
                <a:solidFill>
                  <a:srgbClr val="2B4B82"/>
                </a:solidFill>
                <a:latin typeface="Clear Sans"/>
              </a:rPr>
              <a:t>insanlar</a:t>
            </a:r>
            <a:r>
              <a:rPr lang="en-US" sz="2400" dirty="0">
                <a:solidFill>
                  <a:srgbClr val="2B4B82"/>
                </a:solidFill>
                <a:latin typeface="Clear Sans"/>
              </a:rPr>
              <a:t> hem de </a:t>
            </a:r>
            <a:r>
              <a:rPr lang="en-US" sz="2400" dirty="0" err="1">
                <a:solidFill>
                  <a:srgbClr val="2B4B82"/>
                </a:solidFill>
                <a:latin typeface="Clear Sans"/>
              </a:rPr>
              <a:t>makineler</a:t>
            </a:r>
            <a:r>
              <a:rPr lang="en-US" sz="2400" dirty="0">
                <a:solidFill>
                  <a:srgbClr val="2B4B82"/>
                </a:solidFill>
                <a:latin typeface="Clear Sans"/>
              </a:rPr>
              <a:t>, </a:t>
            </a:r>
            <a:r>
              <a:rPr lang="en-US" sz="2400" dirty="0" err="1">
                <a:solidFill>
                  <a:srgbClr val="2B4B82"/>
                </a:solidFill>
                <a:latin typeface="Clear Sans"/>
              </a:rPr>
              <a:t>elde</a:t>
            </a:r>
            <a:r>
              <a:rPr lang="en-US" sz="2400" dirty="0">
                <a:solidFill>
                  <a:srgbClr val="2B4B82"/>
                </a:solidFill>
                <a:latin typeface="Clear Sans"/>
              </a:rPr>
              <a:t> </a:t>
            </a:r>
            <a:r>
              <a:rPr lang="en-US" sz="2400" dirty="0" err="1">
                <a:solidFill>
                  <a:srgbClr val="2B4B82"/>
                </a:solidFill>
                <a:latin typeface="Clear Sans"/>
              </a:rPr>
              <a:t>ettikleri</a:t>
            </a:r>
            <a:r>
              <a:rPr lang="en-US" sz="2400" dirty="0">
                <a:solidFill>
                  <a:srgbClr val="2B4B82"/>
                </a:solidFill>
                <a:latin typeface="Clear Sans"/>
              </a:rPr>
              <a:t> </a:t>
            </a:r>
            <a:r>
              <a:rPr lang="en-US" sz="2400" dirty="0" err="1">
                <a:solidFill>
                  <a:srgbClr val="2B4B82"/>
                </a:solidFill>
                <a:latin typeface="Clear Sans"/>
              </a:rPr>
              <a:t>bilgileri</a:t>
            </a:r>
            <a:r>
              <a:rPr lang="en-US" sz="2400" dirty="0">
                <a:solidFill>
                  <a:srgbClr val="2B4B82"/>
                </a:solidFill>
                <a:latin typeface="Clear Sans"/>
              </a:rPr>
              <a:t> </a:t>
            </a:r>
            <a:r>
              <a:rPr lang="en-US" sz="2400" dirty="0" err="1">
                <a:solidFill>
                  <a:srgbClr val="2B4B82"/>
                </a:solidFill>
                <a:latin typeface="Clear Sans"/>
              </a:rPr>
              <a:t>genelleme</a:t>
            </a:r>
            <a:r>
              <a:rPr lang="en-US" sz="2400" dirty="0">
                <a:solidFill>
                  <a:srgbClr val="2B4B82"/>
                </a:solidFill>
                <a:latin typeface="Clear Sans"/>
              </a:rPr>
              <a:t> </a:t>
            </a:r>
            <a:r>
              <a:rPr lang="en-US" sz="2400" dirty="0" err="1">
                <a:solidFill>
                  <a:srgbClr val="2B4B82"/>
                </a:solidFill>
                <a:latin typeface="Clear Sans"/>
              </a:rPr>
              <a:t>yeteneğiyle</a:t>
            </a:r>
            <a:r>
              <a:rPr lang="en-US" sz="2400" dirty="0">
                <a:solidFill>
                  <a:srgbClr val="2B4B82"/>
                </a:solidFill>
                <a:latin typeface="Clear Sans"/>
              </a:rPr>
              <a:t> </a:t>
            </a:r>
            <a:r>
              <a:rPr lang="en-US" sz="2400" dirty="0" err="1">
                <a:solidFill>
                  <a:srgbClr val="2B4B82"/>
                </a:solidFill>
                <a:latin typeface="Clear Sans"/>
              </a:rPr>
              <a:t>farklı</a:t>
            </a:r>
            <a:r>
              <a:rPr lang="en-US" sz="2400" dirty="0">
                <a:solidFill>
                  <a:srgbClr val="2B4B82"/>
                </a:solidFill>
                <a:latin typeface="Clear Sans"/>
              </a:rPr>
              <a:t> </a:t>
            </a:r>
            <a:r>
              <a:rPr lang="en-US" sz="2400" dirty="0" err="1">
                <a:solidFill>
                  <a:srgbClr val="2B4B82"/>
                </a:solidFill>
                <a:latin typeface="Clear Sans"/>
              </a:rPr>
              <a:t>durumlara</a:t>
            </a:r>
            <a:r>
              <a:rPr lang="en-US" sz="2400" dirty="0">
                <a:solidFill>
                  <a:srgbClr val="2B4B82"/>
                </a:solidFill>
                <a:latin typeface="Clear Sans"/>
              </a:rPr>
              <a:t> </a:t>
            </a:r>
            <a:r>
              <a:rPr lang="en-US" sz="2400" dirty="0" err="1">
                <a:solidFill>
                  <a:srgbClr val="2B4B82"/>
                </a:solidFill>
                <a:latin typeface="Clear Sans"/>
              </a:rPr>
              <a:t>uygulayabilirler</a:t>
            </a:r>
            <a:r>
              <a:rPr lang="en-US" sz="2400" dirty="0">
                <a:solidFill>
                  <a:srgbClr val="2B4B82"/>
                </a:solidFill>
                <a:latin typeface="Clear Sans"/>
              </a:rPr>
              <a:t>. </a:t>
            </a:r>
            <a:r>
              <a:rPr lang="en-US" sz="2400" dirty="0" err="1">
                <a:solidFill>
                  <a:srgbClr val="2B4B82"/>
                </a:solidFill>
                <a:latin typeface="Clear Sans"/>
              </a:rPr>
              <a:t>Ancak</a:t>
            </a:r>
            <a:r>
              <a:rPr lang="en-US" sz="2400" dirty="0">
                <a:solidFill>
                  <a:srgbClr val="2B4B82"/>
                </a:solidFill>
                <a:latin typeface="Clear Sans"/>
              </a:rPr>
              <a:t>, </a:t>
            </a:r>
            <a:r>
              <a:rPr lang="en-US" sz="2400" dirty="0" err="1">
                <a:solidFill>
                  <a:srgbClr val="2B4B82"/>
                </a:solidFill>
                <a:latin typeface="Clear Sans"/>
              </a:rPr>
              <a:t>insan</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süreci</a:t>
            </a:r>
            <a:r>
              <a:rPr lang="en-US" sz="2400" dirty="0">
                <a:solidFill>
                  <a:srgbClr val="2B4B82"/>
                </a:solidFill>
                <a:latin typeface="Clear Sans"/>
              </a:rPr>
              <a:t> </a:t>
            </a:r>
            <a:r>
              <a:rPr lang="en-US" sz="2400" dirty="0" err="1">
                <a:solidFill>
                  <a:srgbClr val="2B4B82"/>
                </a:solidFill>
                <a:latin typeface="Clear Sans"/>
              </a:rPr>
              <a:t>daha</a:t>
            </a:r>
            <a:r>
              <a:rPr lang="en-US" sz="2400" dirty="0">
                <a:solidFill>
                  <a:srgbClr val="2B4B82"/>
                </a:solidFill>
                <a:latin typeface="Clear Sans"/>
              </a:rPr>
              <a:t> </a:t>
            </a:r>
            <a:r>
              <a:rPr lang="en-US" sz="2400" dirty="0" err="1">
                <a:solidFill>
                  <a:srgbClr val="2B4B82"/>
                </a:solidFill>
                <a:latin typeface="Clear Sans"/>
              </a:rPr>
              <a:t>esneklik</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yaratıcılık</a:t>
            </a:r>
            <a:r>
              <a:rPr lang="en-US" sz="2400" dirty="0">
                <a:solidFill>
                  <a:srgbClr val="2B4B82"/>
                </a:solidFill>
                <a:latin typeface="Clear Sans"/>
              </a:rPr>
              <a:t> </a:t>
            </a:r>
            <a:r>
              <a:rPr lang="en-US" sz="2400" dirty="0" err="1">
                <a:solidFill>
                  <a:srgbClr val="2B4B82"/>
                </a:solidFill>
                <a:latin typeface="Clear Sans"/>
              </a:rPr>
              <a:t>içerirken</a:t>
            </a:r>
            <a:r>
              <a:rPr lang="en-US" sz="2400" dirty="0">
                <a:solidFill>
                  <a:srgbClr val="2B4B82"/>
                </a:solidFill>
                <a:latin typeface="Clear Sans"/>
              </a:rPr>
              <a:t>, </a:t>
            </a:r>
            <a:r>
              <a:rPr lang="en-US" sz="2400" dirty="0" err="1">
                <a:solidFill>
                  <a:srgbClr val="2B4B82"/>
                </a:solidFill>
                <a:latin typeface="Clear Sans"/>
              </a:rPr>
              <a:t>makine</a:t>
            </a:r>
            <a:r>
              <a:rPr lang="en-US" sz="2400" dirty="0">
                <a:solidFill>
                  <a:srgbClr val="2B4B82"/>
                </a:solidFill>
                <a:latin typeface="Clear Sans"/>
              </a:rPr>
              <a:t> </a:t>
            </a:r>
            <a:r>
              <a:rPr lang="en-US" sz="2400" dirty="0" err="1">
                <a:solidFill>
                  <a:srgbClr val="2B4B82"/>
                </a:solidFill>
                <a:latin typeface="Clear Sans"/>
              </a:rPr>
              <a:t>öğrenmesi</a:t>
            </a:r>
            <a:r>
              <a:rPr lang="en-US" sz="2400" dirty="0">
                <a:solidFill>
                  <a:srgbClr val="2B4B82"/>
                </a:solidFill>
                <a:latin typeface="Clear Sans"/>
              </a:rPr>
              <a:t> </a:t>
            </a:r>
            <a:r>
              <a:rPr lang="en-US" sz="2400" dirty="0" err="1">
                <a:solidFill>
                  <a:srgbClr val="2B4B82"/>
                </a:solidFill>
                <a:latin typeface="Clear Sans"/>
              </a:rPr>
              <a:t>genellikle</a:t>
            </a:r>
            <a:r>
              <a:rPr lang="en-US" sz="2400" dirty="0">
                <a:solidFill>
                  <a:srgbClr val="2B4B82"/>
                </a:solidFill>
                <a:latin typeface="Clear Sans"/>
              </a:rPr>
              <a:t> </a:t>
            </a:r>
            <a:r>
              <a:rPr lang="en-US" sz="2400" dirty="0" err="1">
                <a:solidFill>
                  <a:srgbClr val="2B4B82"/>
                </a:solidFill>
                <a:latin typeface="Clear Sans"/>
              </a:rPr>
              <a:t>belirli</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görev</a:t>
            </a:r>
            <a:r>
              <a:rPr lang="en-US" sz="2400" dirty="0">
                <a:solidFill>
                  <a:srgbClr val="2B4B82"/>
                </a:solidFill>
                <a:latin typeface="Clear Sans"/>
              </a:rPr>
              <a:t> </a:t>
            </a:r>
            <a:r>
              <a:rPr lang="en-US" sz="2400" dirty="0" err="1">
                <a:solidFill>
                  <a:srgbClr val="2B4B82"/>
                </a:solidFill>
                <a:latin typeface="Clear Sans"/>
              </a:rPr>
              <a:t>veya</a:t>
            </a:r>
            <a:r>
              <a:rPr lang="en-US" sz="2400" dirty="0">
                <a:solidFill>
                  <a:srgbClr val="2B4B82"/>
                </a:solidFill>
                <a:latin typeface="Clear Sans"/>
              </a:rPr>
              <a:t> problem </a:t>
            </a:r>
            <a:r>
              <a:rPr lang="en-US" sz="2400" dirty="0" err="1">
                <a:solidFill>
                  <a:srgbClr val="2B4B82"/>
                </a:solidFill>
                <a:latin typeface="Clear Sans"/>
              </a:rPr>
              <a:t>alanıyla</a:t>
            </a:r>
            <a:r>
              <a:rPr lang="en-US" sz="2400" dirty="0">
                <a:solidFill>
                  <a:srgbClr val="2B4B82"/>
                </a:solidFill>
                <a:latin typeface="Clear Sans"/>
              </a:rPr>
              <a:t> </a:t>
            </a:r>
            <a:r>
              <a:rPr lang="en-US" sz="2400" dirty="0" err="1">
                <a:solidFill>
                  <a:srgbClr val="2B4B82"/>
                </a:solidFill>
                <a:latin typeface="Clear Sans"/>
              </a:rPr>
              <a:t>sınırlıdır</a:t>
            </a:r>
            <a:r>
              <a:rPr lang="en-US" sz="2400" dirty="0">
                <a:solidFill>
                  <a:srgbClr val="2B4B82"/>
                </a:solidFill>
                <a:latin typeface="Clear Sans"/>
              </a:rPr>
              <a:t>. </a:t>
            </a:r>
            <a:r>
              <a:rPr lang="en-US" sz="2400" dirty="0" err="1">
                <a:solidFill>
                  <a:srgbClr val="2B4B82"/>
                </a:solidFill>
                <a:latin typeface="Clear Sans"/>
              </a:rPr>
              <a:t>İnsanlar</a:t>
            </a:r>
            <a:r>
              <a:rPr lang="en-US" sz="2400" dirty="0">
                <a:solidFill>
                  <a:srgbClr val="2B4B82"/>
                </a:solidFill>
                <a:latin typeface="Clear Sans"/>
              </a:rPr>
              <a:t>, </a:t>
            </a:r>
            <a:r>
              <a:rPr lang="en-US" sz="2400" dirty="0" err="1">
                <a:solidFill>
                  <a:srgbClr val="2B4B82"/>
                </a:solidFill>
                <a:latin typeface="Clear Sans"/>
              </a:rPr>
              <a:t>öğrendikleri</a:t>
            </a:r>
            <a:r>
              <a:rPr lang="en-US" sz="2400" dirty="0">
                <a:solidFill>
                  <a:srgbClr val="2B4B82"/>
                </a:solidFill>
                <a:latin typeface="Clear Sans"/>
              </a:rPr>
              <a:t> </a:t>
            </a:r>
            <a:r>
              <a:rPr lang="en-US" sz="2400" dirty="0" err="1">
                <a:solidFill>
                  <a:srgbClr val="2B4B82"/>
                </a:solidFill>
                <a:latin typeface="Clear Sans"/>
              </a:rPr>
              <a:t>bilgileri</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bağlam</a:t>
            </a:r>
            <a:r>
              <a:rPr lang="en-US" sz="2400" dirty="0">
                <a:solidFill>
                  <a:srgbClr val="2B4B82"/>
                </a:solidFill>
                <a:latin typeface="Clear Sans"/>
              </a:rPr>
              <a:t> </a:t>
            </a:r>
            <a:r>
              <a:rPr lang="en-US" sz="2400" dirty="0" err="1">
                <a:solidFill>
                  <a:srgbClr val="2B4B82"/>
                </a:solidFill>
                <a:latin typeface="Clear Sans"/>
              </a:rPr>
              <a:t>içinde</a:t>
            </a:r>
            <a:r>
              <a:rPr lang="en-US" sz="2400" dirty="0">
                <a:solidFill>
                  <a:srgbClr val="2B4B82"/>
                </a:solidFill>
                <a:latin typeface="Clear Sans"/>
              </a:rPr>
              <a:t> </a:t>
            </a:r>
            <a:r>
              <a:rPr lang="en-US" sz="2400" dirty="0" err="1">
                <a:solidFill>
                  <a:srgbClr val="2B4B82"/>
                </a:solidFill>
                <a:latin typeface="Clear Sans"/>
              </a:rPr>
              <a:t>anlarlar</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duygusal</a:t>
            </a:r>
            <a:r>
              <a:rPr lang="en-US" sz="2400" dirty="0">
                <a:solidFill>
                  <a:srgbClr val="2B4B82"/>
                </a:solidFill>
                <a:latin typeface="Clear Sans"/>
              </a:rPr>
              <a:t> </a:t>
            </a:r>
            <a:r>
              <a:rPr lang="en-US" sz="2400" dirty="0" err="1">
                <a:solidFill>
                  <a:srgbClr val="2B4B82"/>
                </a:solidFill>
                <a:latin typeface="Clear Sans"/>
              </a:rPr>
              <a:t>veya</a:t>
            </a:r>
            <a:r>
              <a:rPr lang="en-US" sz="2400" dirty="0">
                <a:solidFill>
                  <a:srgbClr val="2B4B82"/>
                </a:solidFill>
                <a:latin typeface="Clear Sans"/>
              </a:rPr>
              <a:t> </a:t>
            </a:r>
            <a:r>
              <a:rPr lang="en-US" sz="2400" dirty="0" err="1">
                <a:solidFill>
                  <a:srgbClr val="2B4B82"/>
                </a:solidFill>
                <a:latin typeface="Clear Sans"/>
              </a:rPr>
              <a:t>sosyal</a:t>
            </a:r>
            <a:r>
              <a:rPr lang="en-US" sz="2400" dirty="0">
                <a:solidFill>
                  <a:srgbClr val="2B4B82"/>
                </a:solidFill>
                <a:latin typeface="Clear Sans"/>
              </a:rPr>
              <a:t> </a:t>
            </a:r>
            <a:r>
              <a:rPr lang="en-US" sz="2400" dirty="0" err="1">
                <a:solidFill>
                  <a:srgbClr val="2B4B82"/>
                </a:solidFill>
                <a:latin typeface="Clear Sans"/>
              </a:rPr>
              <a:t>faktörleri</a:t>
            </a:r>
            <a:r>
              <a:rPr lang="en-US" sz="2400" dirty="0">
                <a:solidFill>
                  <a:srgbClr val="2B4B82"/>
                </a:solidFill>
                <a:latin typeface="Clear Sans"/>
              </a:rPr>
              <a:t> de </a:t>
            </a:r>
            <a:r>
              <a:rPr lang="en-US" sz="2400" dirty="0" err="1">
                <a:solidFill>
                  <a:srgbClr val="2B4B82"/>
                </a:solidFill>
                <a:latin typeface="Clear Sans"/>
              </a:rPr>
              <a:t>dikkate</a:t>
            </a:r>
            <a:r>
              <a:rPr lang="en-US" sz="2400" dirty="0">
                <a:solidFill>
                  <a:srgbClr val="2B4B82"/>
                </a:solidFill>
                <a:latin typeface="Clear Sans"/>
              </a:rPr>
              <a:t> </a:t>
            </a:r>
            <a:r>
              <a:rPr lang="en-US" sz="2400" dirty="0" err="1">
                <a:solidFill>
                  <a:srgbClr val="2B4B82"/>
                </a:solidFill>
                <a:latin typeface="Clear Sans"/>
              </a:rPr>
              <a:t>alırlar</a:t>
            </a:r>
            <a:r>
              <a:rPr lang="en-US" sz="2400" dirty="0">
                <a:solidFill>
                  <a:srgbClr val="2B4B82"/>
                </a:solidFill>
                <a:latin typeface="Clear Sans"/>
              </a:rPr>
              <a:t>. </a:t>
            </a:r>
            <a:r>
              <a:rPr lang="en-US" sz="2400" dirty="0" err="1">
                <a:solidFill>
                  <a:srgbClr val="2B4B82"/>
                </a:solidFill>
                <a:latin typeface="Clear Sans"/>
              </a:rPr>
              <a:t>Makineler</a:t>
            </a:r>
            <a:r>
              <a:rPr lang="en-US" sz="2400" dirty="0">
                <a:solidFill>
                  <a:srgbClr val="2B4B82"/>
                </a:solidFill>
                <a:latin typeface="Clear Sans"/>
              </a:rPr>
              <a:t> </a:t>
            </a:r>
            <a:r>
              <a:rPr lang="en-US" sz="2400" dirty="0" err="1">
                <a:solidFill>
                  <a:srgbClr val="2B4B82"/>
                </a:solidFill>
                <a:latin typeface="Clear Sans"/>
              </a:rPr>
              <a:t>ise</a:t>
            </a:r>
            <a:r>
              <a:rPr lang="en-US" sz="2400" dirty="0">
                <a:solidFill>
                  <a:srgbClr val="2B4B82"/>
                </a:solidFill>
                <a:latin typeface="Clear Sans"/>
              </a:rPr>
              <a:t> </a:t>
            </a:r>
            <a:r>
              <a:rPr lang="en-US" sz="2400" dirty="0" err="1">
                <a:solidFill>
                  <a:srgbClr val="2B4B82"/>
                </a:solidFill>
                <a:latin typeface="Clear Sans"/>
              </a:rPr>
              <a:t>genellikle</a:t>
            </a:r>
            <a:r>
              <a:rPr lang="en-US" sz="2400" dirty="0">
                <a:solidFill>
                  <a:srgbClr val="2B4B82"/>
                </a:solidFill>
                <a:latin typeface="Clear Sans"/>
              </a:rPr>
              <a:t> </a:t>
            </a:r>
            <a:r>
              <a:rPr lang="en-US" sz="2400" dirty="0" err="1">
                <a:solidFill>
                  <a:srgbClr val="2B4B82"/>
                </a:solidFill>
                <a:latin typeface="Clear Sans"/>
              </a:rPr>
              <a:t>objektif</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analizi</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desen</a:t>
            </a:r>
            <a:r>
              <a:rPr lang="en-US" sz="2400" dirty="0">
                <a:solidFill>
                  <a:srgbClr val="2B4B82"/>
                </a:solidFill>
                <a:latin typeface="Clear Sans"/>
              </a:rPr>
              <a:t> </a:t>
            </a:r>
            <a:r>
              <a:rPr lang="en-US" sz="2400" dirty="0" err="1">
                <a:solidFill>
                  <a:srgbClr val="2B4B82"/>
                </a:solidFill>
                <a:latin typeface="Clear Sans"/>
              </a:rPr>
              <a:t>tanıma</a:t>
            </a:r>
            <a:r>
              <a:rPr lang="en-US" sz="2400" dirty="0">
                <a:solidFill>
                  <a:srgbClr val="2B4B82"/>
                </a:solidFill>
                <a:latin typeface="Clear Sans"/>
              </a:rPr>
              <a:t> </a:t>
            </a:r>
            <a:r>
              <a:rPr lang="en-US" sz="2400" dirty="0" err="1">
                <a:solidFill>
                  <a:srgbClr val="2B4B82"/>
                </a:solidFill>
                <a:latin typeface="Clear Sans"/>
              </a:rPr>
              <a:t>işlemleriyle</a:t>
            </a:r>
            <a:r>
              <a:rPr lang="en-US" sz="2400" dirty="0">
                <a:solidFill>
                  <a:srgbClr val="2B4B82"/>
                </a:solidFill>
                <a:latin typeface="Clear Sans"/>
              </a:rPr>
              <a:t> </a:t>
            </a:r>
            <a:r>
              <a:rPr lang="en-US" sz="2400" dirty="0" err="1">
                <a:solidFill>
                  <a:srgbClr val="2B4B82"/>
                </a:solidFill>
                <a:latin typeface="Clear Sans"/>
              </a:rPr>
              <a:t>sınırlıdır</a:t>
            </a:r>
            <a:r>
              <a:rPr lang="en-US" sz="2400" dirty="0">
                <a:solidFill>
                  <a:srgbClr val="2B4B82"/>
                </a:solidFill>
                <a:latin typeface="Clear Sans"/>
              </a:rPr>
              <a:t>. </a:t>
            </a:r>
            <a:r>
              <a:rPr lang="en-US" sz="2400" dirty="0" err="1">
                <a:solidFill>
                  <a:srgbClr val="2B4B82"/>
                </a:solidFill>
                <a:latin typeface="Clear Sans"/>
              </a:rPr>
              <a:t>Makine</a:t>
            </a:r>
            <a:r>
              <a:rPr lang="en-US" sz="2400" dirty="0">
                <a:solidFill>
                  <a:srgbClr val="2B4B82"/>
                </a:solidFill>
                <a:latin typeface="Clear Sans"/>
              </a:rPr>
              <a:t> </a:t>
            </a:r>
            <a:r>
              <a:rPr lang="en-US" sz="2400" dirty="0" err="1">
                <a:solidFill>
                  <a:srgbClr val="2B4B82"/>
                </a:solidFill>
                <a:latin typeface="Clear Sans"/>
              </a:rPr>
              <a:t>öğrenmesi</a:t>
            </a:r>
            <a:r>
              <a:rPr lang="en-US" sz="2400" dirty="0">
                <a:solidFill>
                  <a:srgbClr val="2B4B82"/>
                </a:solidFill>
                <a:latin typeface="Clear Sans"/>
              </a:rPr>
              <a:t>, </a:t>
            </a:r>
            <a:r>
              <a:rPr lang="en-US" sz="2400" dirty="0" err="1">
                <a:solidFill>
                  <a:srgbClr val="2B4B82"/>
                </a:solidFill>
                <a:latin typeface="Clear Sans"/>
              </a:rPr>
              <a:t>büyük</a:t>
            </a:r>
            <a:r>
              <a:rPr lang="en-US" sz="2400" dirty="0">
                <a:solidFill>
                  <a:srgbClr val="2B4B82"/>
                </a:solidFill>
                <a:latin typeface="Clear Sans"/>
              </a:rPr>
              <a:t> </a:t>
            </a:r>
            <a:r>
              <a:rPr lang="en-US" sz="2400" dirty="0" err="1">
                <a:solidFill>
                  <a:srgbClr val="2B4B82"/>
                </a:solidFill>
                <a:latin typeface="Clear Sans"/>
              </a:rPr>
              <a:t>miktarda</a:t>
            </a:r>
            <a:r>
              <a:rPr lang="en-US" sz="2400" dirty="0">
                <a:solidFill>
                  <a:srgbClr val="2B4B82"/>
                </a:solidFill>
                <a:latin typeface="Clear Sans"/>
              </a:rPr>
              <a:t> </a:t>
            </a:r>
            <a:r>
              <a:rPr lang="en-US" sz="2400" dirty="0" err="1">
                <a:solidFill>
                  <a:srgbClr val="2B4B82"/>
                </a:solidFill>
                <a:latin typeface="Clear Sans"/>
              </a:rPr>
              <a:t>veriyi</a:t>
            </a:r>
            <a:r>
              <a:rPr lang="en-US" sz="2400" dirty="0">
                <a:solidFill>
                  <a:srgbClr val="2B4B82"/>
                </a:solidFill>
                <a:latin typeface="Clear Sans"/>
              </a:rPr>
              <a:t> </a:t>
            </a:r>
            <a:r>
              <a:rPr lang="en-US" sz="2400" dirty="0" err="1">
                <a:solidFill>
                  <a:srgbClr val="2B4B82"/>
                </a:solidFill>
                <a:latin typeface="Clear Sans"/>
              </a:rPr>
              <a:t>hızlı</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şekilde</a:t>
            </a:r>
            <a:r>
              <a:rPr lang="en-US" sz="2400" dirty="0">
                <a:solidFill>
                  <a:srgbClr val="2B4B82"/>
                </a:solidFill>
                <a:latin typeface="Clear Sans"/>
              </a:rPr>
              <a:t> </a:t>
            </a:r>
            <a:r>
              <a:rPr lang="en-US" sz="2400" dirty="0" err="1">
                <a:solidFill>
                  <a:srgbClr val="2B4B82"/>
                </a:solidFill>
                <a:latin typeface="Clear Sans"/>
              </a:rPr>
              <a:t>işleyebilme</a:t>
            </a:r>
            <a:r>
              <a:rPr lang="en-US" sz="2400" dirty="0">
                <a:solidFill>
                  <a:srgbClr val="2B4B82"/>
                </a:solidFill>
                <a:latin typeface="Clear Sans"/>
              </a:rPr>
              <a:t> </a:t>
            </a:r>
            <a:r>
              <a:rPr lang="en-US" sz="2400" dirty="0" err="1">
                <a:solidFill>
                  <a:srgbClr val="2B4B82"/>
                </a:solidFill>
                <a:latin typeface="Clear Sans"/>
              </a:rPr>
              <a:t>kapasitesine</a:t>
            </a:r>
            <a:r>
              <a:rPr lang="en-US" sz="2400" dirty="0">
                <a:solidFill>
                  <a:srgbClr val="2B4B82"/>
                </a:solidFill>
                <a:latin typeface="Clear Sans"/>
              </a:rPr>
              <a:t> </a:t>
            </a:r>
            <a:r>
              <a:rPr lang="en-US" sz="2400" dirty="0" err="1">
                <a:solidFill>
                  <a:srgbClr val="2B4B82"/>
                </a:solidFill>
                <a:latin typeface="Clear Sans"/>
              </a:rPr>
              <a:t>sahipken</a:t>
            </a:r>
            <a:r>
              <a:rPr lang="en-US" sz="2400" dirty="0">
                <a:solidFill>
                  <a:srgbClr val="2B4B82"/>
                </a:solidFill>
                <a:latin typeface="Clear Sans"/>
              </a:rPr>
              <a:t>, </a:t>
            </a:r>
            <a:r>
              <a:rPr lang="en-US" sz="2400" dirty="0" err="1">
                <a:solidFill>
                  <a:srgbClr val="2B4B82"/>
                </a:solidFill>
                <a:latin typeface="Clear Sans"/>
              </a:rPr>
              <a:t>insan</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süreci</a:t>
            </a:r>
            <a:r>
              <a:rPr lang="en-US" sz="2400" dirty="0">
                <a:solidFill>
                  <a:srgbClr val="2B4B82"/>
                </a:solidFill>
                <a:latin typeface="Clear Sans"/>
              </a:rPr>
              <a:t> </a:t>
            </a:r>
            <a:r>
              <a:rPr lang="en-US" sz="2400" dirty="0" err="1">
                <a:solidFill>
                  <a:srgbClr val="2B4B82"/>
                </a:solidFill>
                <a:latin typeface="Clear Sans"/>
              </a:rPr>
              <a:t>bu</a:t>
            </a:r>
            <a:r>
              <a:rPr lang="en-US" sz="2400" dirty="0">
                <a:solidFill>
                  <a:srgbClr val="2B4B82"/>
                </a:solidFill>
                <a:latin typeface="Clear Sans"/>
              </a:rPr>
              <a:t> </a:t>
            </a:r>
            <a:r>
              <a:rPr lang="en-US" sz="2400" dirty="0" err="1">
                <a:solidFill>
                  <a:srgbClr val="2B4B82"/>
                </a:solidFill>
                <a:latin typeface="Clear Sans"/>
              </a:rPr>
              <a:t>tür</a:t>
            </a:r>
            <a:r>
              <a:rPr lang="en-US" sz="2400" dirty="0">
                <a:solidFill>
                  <a:srgbClr val="2B4B82"/>
                </a:solidFill>
                <a:latin typeface="Clear Sans"/>
              </a:rPr>
              <a:t> </a:t>
            </a:r>
            <a:r>
              <a:rPr lang="en-US" sz="2400" dirty="0" err="1">
                <a:solidFill>
                  <a:srgbClr val="2B4B82"/>
                </a:solidFill>
                <a:latin typeface="Clear Sans"/>
              </a:rPr>
              <a:t>veri</a:t>
            </a:r>
            <a:r>
              <a:rPr lang="en-US" sz="2400" dirty="0">
                <a:solidFill>
                  <a:srgbClr val="2B4B82"/>
                </a:solidFill>
                <a:latin typeface="Clear Sans"/>
              </a:rPr>
              <a:t> </a:t>
            </a:r>
            <a:r>
              <a:rPr lang="en-US" sz="2400" dirty="0" err="1">
                <a:solidFill>
                  <a:srgbClr val="2B4B82"/>
                </a:solidFill>
                <a:latin typeface="Clear Sans"/>
              </a:rPr>
              <a:t>işleme</a:t>
            </a:r>
            <a:r>
              <a:rPr lang="en-US" sz="2400" dirty="0">
                <a:solidFill>
                  <a:srgbClr val="2B4B82"/>
                </a:solidFill>
                <a:latin typeface="Clear Sans"/>
              </a:rPr>
              <a:t> </a:t>
            </a:r>
            <a:r>
              <a:rPr lang="en-US" sz="2400" dirty="0" err="1">
                <a:solidFill>
                  <a:srgbClr val="2B4B82"/>
                </a:solidFill>
                <a:latin typeface="Clear Sans"/>
              </a:rPr>
              <a:t>kapasitesine</a:t>
            </a:r>
            <a:r>
              <a:rPr lang="en-US" sz="2400" dirty="0">
                <a:solidFill>
                  <a:srgbClr val="2B4B82"/>
                </a:solidFill>
                <a:latin typeface="Clear Sans"/>
              </a:rPr>
              <a:t> </a:t>
            </a:r>
            <a:r>
              <a:rPr lang="en-US" sz="2400" dirty="0" err="1">
                <a:solidFill>
                  <a:srgbClr val="2B4B82"/>
                </a:solidFill>
                <a:latin typeface="Clear Sans"/>
              </a:rPr>
              <a:t>sahip</a:t>
            </a:r>
            <a:r>
              <a:rPr lang="en-US" sz="2400" dirty="0">
                <a:solidFill>
                  <a:srgbClr val="2B4B82"/>
                </a:solidFill>
                <a:latin typeface="Clear Sans"/>
              </a:rPr>
              <a:t> </a:t>
            </a:r>
            <a:r>
              <a:rPr lang="en-US" sz="2400" dirty="0" err="1">
                <a:solidFill>
                  <a:srgbClr val="2B4B82"/>
                </a:solidFill>
                <a:latin typeface="Clear Sans"/>
              </a:rPr>
              <a:t>olmasa</a:t>
            </a:r>
            <a:r>
              <a:rPr lang="en-US" sz="2400" dirty="0">
                <a:solidFill>
                  <a:srgbClr val="2B4B82"/>
                </a:solidFill>
                <a:latin typeface="Clear Sans"/>
              </a:rPr>
              <a:t> da </a:t>
            </a:r>
            <a:r>
              <a:rPr lang="en-US" sz="2400" dirty="0" err="1">
                <a:solidFill>
                  <a:srgbClr val="2B4B82"/>
                </a:solidFill>
                <a:latin typeface="Clear Sans"/>
              </a:rPr>
              <a:t>duygusal</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sosyal</a:t>
            </a:r>
            <a:r>
              <a:rPr lang="en-US" sz="2400" dirty="0">
                <a:solidFill>
                  <a:srgbClr val="2B4B82"/>
                </a:solidFill>
                <a:latin typeface="Clear Sans"/>
              </a:rPr>
              <a:t> </a:t>
            </a:r>
            <a:r>
              <a:rPr lang="en-US" sz="2400" dirty="0" err="1">
                <a:solidFill>
                  <a:srgbClr val="2B4B82"/>
                </a:solidFill>
                <a:latin typeface="Clear Sans"/>
              </a:rPr>
              <a:t>zekaya</a:t>
            </a:r>
            <a:r>
              <a:rPr lang="en-US" sz="2400" dirty="0">
                <a:solidFill>
                  <a:srgbClr val="2B4B82"/>
                </a:solidFill>
                <a:latin typeface="Clear Sans"/>
              </a:rPr>
              <a:t> </a:t>
            </a:r>
            <a:r>
              <a:rPr lang="en-US" sz="2400" dirty="0" err="1">
                <a:solidFill>
                  <a:srgbClr val="2B4B82"/>
                </a:solidFill>
                <a:latin typeface="Clear Sans"/>
              </a:rPr>
              <a:t>dayalı</a:t>
            </a:r>
            <a:r>
              <a:rPr lang="en-US" sz="2400" dirty="0">
                <a:solidFill>
                  <a:srgbClr val="2B4B82"/>
                </a:solidFill>
                <a:latin typeface="Clear Sans"/>
              </a:rPr>
              <a:t> </a:t>
            </a:r>
            <a:r>
              <a:rPr lang="en-US" sz="2400" dirty="0" err="1">
                <a:solidFill>
                  <a:srgbClr val="2B4B82"/>
                </a:solidFill>
                <a:latin typeface="Clear Sans"/>
              </a:rPr>
              <a:t>daha</a:t>
            </a:r>
            <a:r>
              <a:rPr lang="en-US" sz="2400" dirty="0">
                <a:solidFill>
                  <a:srgbClr val="2B4B82"/>
                </a:solidFill>
                <a:latin typeface="Clear Sans"/>
              </a:rPr>
              <a:t> </a:t>
            </a:r>
            <a:r>
              <a:rPr lang="en-US" sz="2400" dirty="0" err="1">
                <a:solidFill>
                  <a:srgbClr val="2B4B82"/>
                </a:solidFill>
                <a:latin typeface="Clear Sans"/>
              </a:rPr>
              <a:t>karmaşık</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süreçlerine</a:t>
            </a:r>
            <a:r>
              <a:rPr lang="en-US" sz="2400" dirty="0">
                <a:solidFill>
                  <a:srgbClr val="2B4B82"/>
                </a:solidFill>
                <a:latin typeface="Clear Sans"/>
              </a:rPr>
              <a:t> </a:t>
            </a:r>
            <a:r>
              <a:rPr lang="en-US" sz="2400" dirty="0" err="1">
                <a:solidFill>
                  <a:srgbClr val="2B4B82"/>
                </a:solidFill>
                <a:latin typeface="Clear Sans"/>
              </a:rPr>
              <a:t>sahiptir</a:t>
            </a:r>
            <a:r>
              <a:rPr lang="en-US" sz="2400" dirty="0">
                <a:solidFill>
                  <a:srgbClr val="2B4B82"/>
                </a:solidFill>
                <a:latin typeface="Clear Sans"/>
              </a:rPr>
              <a:t>. Bu </a:t>
            </a:r>
            <a:r>
              <a:rPr lang="en-US" sz="2400" dirty="0" err="1">
                <a:solidFill>
                  <a:srgbClr val="2B4B82"/>
                </a:solidFill>
                <a:latin typeface="Clear Sans"/>
              </a:rPr>
              <a:t>farklılıklar</a:t>
            </a:r>
            <a:r>
              <a:rPr lang="en-US" sz="2400" dirty="0">
                <a:solidFill>
                  <a:srgbClr val="2B4B82"/>
                </a:solidFill>
                <a:latin typeface="Clear Sans"/>
              </a:rPr>
              <a:t>, her </a:t>
            </a:r>
            <a:r>
              <a:rPr lang="en-US" sz="2400" dirty="0" err="1">
                <a:solidFill>
                  <a:srgbClr val="2B4B82"/>
                </a:solidFill>
                <a:latin typeface="Clear Sans"/>
              </a:rPr>
              <a:t>iki</a:t>
            </a:r>
            <a:r>
              <a:rPr lang="en-US" sz="2400" dirty="0">
                <a:solidFill>
                  <a:srgbClr val="2B4B82"/>
                </a:solidFill>
                <a:latin typeface="Clear Sans"/>
              </a:rPr>
              <a:t> </a:t>
            </a:r>
            <a:r>
              <a:rPr lang="en-US" sz="2400" dirty="0" err="1">
                <a:solidFill>
                  <a:srgbClr val="2B4B82"/>
                </a:solidFill>
                <a:latin typeface="Clear Sans"/>
              </a:rPr>
              <a:t>öğrenme</a:t>
            </a:r>
            <a:r>
              <a:rPr lang="en-US" sz="2400" dirty="0">
                <a:solidFill>
                  <a:srgbClr val="2B4B82"/>
                </a:solidFill>
                <a:latin typeface="Clear Sans"/>
              </a:rPr>
              <a:t> </a:t>
            </a:r>
            <a:r>
              <a:rPr lang="en-US" sz="2400" dirty="0" err="1">
                <a:solidFill>
                  <a:srgbClr val="2B4B82"/>
                </a:solidFill>
                <a:latin typeface="Clear Sans"/>
              </a:rPr>
              <a:t>şeklinin</a:t>
            </a:r>
            <a:r>
              <a:rPr lang="en-US" sz="2400" dirty="0">
                <a:solidFill>
                  <a:srgbClr val="2B4B82"/>
                </a:solidFill>
                <a:latin typeface="Clear Sans"/>
              </a:rPr>
              <a:t> </a:t>
            </a:r>
            <a:r>
              <a:rPr lang="en-US" sz="2400" dirty="0" err="1">
                <a:solidFill>
                  <a:srgbClr val="2B4B82"/>
                </a:solidFill>
                <a:latin typeface="Clear Sans"/>
              </a:rPr>
              <a:t>kendine</a:t>
            </a:r>
            <a:r>
              <a:rPr lang="en-US" sz="2400" dirty="0">
                <a:solidFill>
                  <a:srgbClr val="2B4B82"/>
                </a:solidFill>
                <a:latin typeface="Clear Sans"/>
              </a:rPr>
              <a:t> </a:t>
            </a:r>
            <a:r>
              <a:rPr lang="en-US" sz="2400" dirty="0" err="1">
                <a:solidFill>
                  <a:srgbClr val="2B4B82"/>
                </a:solidFill>
                <a:latin typeface="Clear Sans"/>
              </a:rPr>
              <a:t>özgü</a:t>
            </a:r>
            <a:r>
              <a:rPr lang="en-US" sz="2400" dirty="0">
                <a:solidFill>
                  <a:srgbClr val="2B4B82"/>
                </a:solidFill>
                <a:latin typeface="Clear Sans"/>
              </a:rPr>
              <a:t> </a:t>
            </a:r>
            <a:r>
              <a:rPr lang="en-US" sz="2400" dirty="0" err="1">
                <a:solidFill>
                  <a:srgbClr val="2B4B82"/>
                </a:solidFill>
                <a:latin typeface="Clear Sans"/>
              </a:rPr>
              <a:t>güçlü</a:t>
            </a:r>
            <a:r>
              <a:rPr lang="en-US" sz="2400" dirty="0">
                <a:solidFill>
                  <a:srgbClr val="2B4B82"/>
                </a:solidFill>
                <a:latin typeface="Clear Sans"/>
              </a:rPr>
              <a:t> </a:t>
            </a:r>
            <a:r>
              <a:rPr lang="en-US" sz="2400" dirty="0" err="1">
                <a:solidFill>
                  <a:srgbClr val="2B4B82"/>
                </a:solidFill>
                <a:latin typeface="Clear Sans"/>
              </a:rPr>
              <a:t>yönlerini</a:t>
            </a:r>
            <a:r>
              <a:rPr lang="en-US" sz="2400" dirty="0">
                <a:solidFill>
                  <a:srgbClr val="2B4B82"/>
                </a:solidFill>
                <a:latin typeface="Clear Sans"/>
              </a:rPr>
              <a:t> </a:t>
            </a:r>
            <a:r>
              <a:rPr lang="en-US" sz="2400" dirty="0" err="1">
                <a:solidFill>
                  <a:srgbClr val="2B4B82"/>
                </a:solidFill>
                <a:latin typeface="Clear Sans"/>
              </a:rPr>
              <a:t>ortaya</a:t>
            </a:r>
            <a:r>
              <a:rPr lang="en-US" sz="2400" dirty="0">
                <a:solidFill>
                  <a:srgbClr val="2B4B82"/>
                </a:solidFill>
                <a:latin typeface="Clear Sans"/>
              </a:rPr>
              <a:t> </a:t>
            </a:r>
            <a:r>
              <a:rPr lang="en-US" sz="2400" dirty="0" err="1">
                <a:solidFill>
                  <a:srgbClr val="2B4B82"/>
                </a:solidFill>
                <a:latin typeface="Clear Sans"/>
              </a:rPr>
              <a:t>koyar</a:t>
            </a:r>
            <a:r>
              <a:rPr lang="en-US" sz="2400" dirty="0">
                <a:solidFill>
                  <a:srgbClr val="2B4B82"/>
                </a:solidFill>
                <a:latin typeface="Clear Sans"/>
              </a:rPr>
              <a:t> </a:t>
            </a:r>
            <a:r>
              <a:rPr lang="en-US" sz="2400" dirty="0" err="1">
                <a:solidFill>
                  <a:srgbClr val="2B4B82"/>
                </a:solidFill>
                <a:latin typeface="Clear Sans"/>
              </a:rPr>
              <a:t>ve</a:t>
            </a:r>
            <a:r>
              <a:rPr lang="en-US" sz="2400" dirty="0">
                <a:solidFill>
                  <a:srgbClr val="2B4B82"/>
                </a:solidFill>
                <a:latin typeface="Clear Sans"/>
              </a:rPr>
              <a:t> </a:t>
            </a:r>
            <a:r>
              <a:rPr lang="en-US" sz="2400" dirty="0" err="1">
                <a:solidFill>
                  <a:srgbClr val="2B4B82"/>
                </a:solidFill>
                <a:latin typeface="Clear Sans"/>
              </a:rPr>
              <a:t>bu</a:t>
            </a:r>
            <a:r>
              <a:rPr lang="en-US" sz="2400" dirty="0">
                <a:solidFill>
                  <a:srgbClr val="2B4B82"/>
                </a:solidFill>
                <a:latin typeface="Clear Sans"/>
              </a:rPr>
              <a:t> </a:t>
            </a:r>
            <a:r>
              <a:rPr lang="en-US" sz="2400" dirty="0" err="1">
                <a:solidFill>
                  <a:srgbClr val="2B4B82"/>
                </a:solidFill>
                <a:latin typeface="Clear Sans"/>
              </a:rPr>
              <a:t>güçlü</a:t>
            </a:r>
            <a:r>
              <a:rPr lang="en-US" sz="2400" dirty="0">
                <a:solidFill>
                  <a:srgbClr val="2B4B82"/>
                </a:solidFill>
                <a:latin typeface="Clear Sans"/>
              </a:rPr>
              <a:t> </a:t>
            </a:r>
            <a:r>
              <a:rPr lang="en-US" sz="2400" dirty="0" err="1">
                <a:solidFill>
                  <a:srgbClr val="2B4B82"/>
                </a:solidFill>
                <a:latin typeface="Clear Sans"/>
              </a:rPr>
              <a:t>yönlerin</a:t>
            </a:r>
            <a:r>
              <a:rPr lang="en-US" sz="2400" dirty="0">
                <a:solidFill>
                  <a:srgbClr val="2B4B82"/>
                </a:solidFill>
                <a:latin typeface="Clear Sans"/>
              </a:rPr>
              <a:t> </a:t>
            </a:r>
            <a:r>
              <a:rPr lang="en-US" sz="2400" dirty="0" err="1">
                <a:solidFill>
                  <a:srgbClr val="2B4B82"/>
                </a:solidFill>
                <a:latin typeface="Clear Sans"/>
              </a:rPr>
              <a:t>birbirini</a:t>
            </a:r>
            <a:r>
              <a:rPr lang="en-US" sz="2400" dirty="0">
                <a:solidFill>
                  <a:srgbClr val="2B4B82"/>
                </a:solidFill>
                <a:latin typeface="Clear Sans"/>
              </a:rPr>
              <a:t> </a:t>
            </a:r>
            <a:r>
              <a:rPr lang="en-US" sz="2400" dirty="0" err="1">
                <a:solidFill>
                  <a:srgbClr val="2B4B82"/>
                </a:solidFill>
                <a:latin typeface="Clear Sans"/>
              </a:rPr>
              <a:t>tamamlayıcı</a:t>
            </a:r>
            <a:r>
              <a:rPr lang="en-US" sz="2400" dirty="0">
                <a:solidFill>
                  <a:srgbClr val="2B4B82"/>
                </a:solidFill>
                <a:latin typeface="Clear Sans"/>
              </a:rPr>
              <a:t> </a:t>
            </a:r>
            <a:r>
              <a:rPr lang="en-US" sz="2400" dirty="0" err="1">
                <a:solidFill>
                  <a:srgbClr val="2B4B82"/>
                </a:solidFill>
                <a:latin typeface="Clear Sans"/>
              </a:rPr>
              <a:t>bir</a:t>
            </a:r>
            <a:r>
              <a:rPr lang="en-US" sz="2400" dirty="0">
                <a:solidFill>
                  <a:srgbClr val="2B4B82"/>
                </a:solidFill>
                <a:latin typeface="Clear Sans"/>
              </a:rPr>
              <a:t> </a:t>
            </a:r>
            <a:r>
              <a:rPr lang="en-US" sz="2400" dirty="0" err="1">
                <a:solidFill>
                  <a:srgbClr val="2B4B82"/>
                </a:solidFill>
                <a:latin typeface="Clear Sans"/>
              </a:rPr>
              <a:t>şekilde</a:t>
            </a:r>
            <a:r>
              <a:rPr lang="en-US" sz="2400" dirty="0">
                <a:solidFill>
                  <a:srgbClr val="2B4B82"/>
                </a:solidFill>
                <a:latin typeface="Clear Sans"/>
              </a:rPr>
              <a:t> </a:t>
            </a:r>
            <a:r>
              <a:rPr lang="en-US" sz="2400" dirty="0" err="1">
                <a:solidFill>
                  <a:srgbClr val="2B4B82"/>
                </a:solidFill>
                <a:latin typeface="Clear Sans"/>
              </a:rPr>
              <a:t>kullanılmasıyla</a:t>
            </a:r>
            <a:r>
              <a:rPr lang="en-US" sz="2400" dirty="0">
                <a:solidFill>
                  <a:srgbClr val="2B4B82"/>
                </a:solidFill>
                <a:latin typeface="Clear Sans"/>
              </a:rPr>
              <a:t> </a:t>
            </a:r>
            <a:r>
              <a:rPr lang="en-US" sz="2400" dirty="0" err="1">
                <a:solidFill>
                  <a:srgbClr val="2B4B82"/>
                </a:solidFill>
                <a:latin typeface="Clear Sans"/>
              </a:rPr>
              <a:t>daha</a:t>
            </a:r>
            <a:r>
              <a:rPr lang="en-US" sz="2400" dirty="0">
                <a:solidFill>
                  <a:srgbClr val="2B4B82"/>
                </a:solidFill>
                <a:latin typeface="Clear Sans"/>
              </a:rPr>
              <a:t> </a:t>
            </a:r>
            <a:r>
              <a:rPr lang="en-US" sz="2400" dirty="0" err="1">
                <a:solidFill>
                  <a:srgbClr val="2B4B82"/>
                </a:solidFill>
                <a:latin typeface="Clear Sans"/>
              </a:rPr>
              <a:t>etkili</a:t>
            </a:r>
            <a:r>
              <a:rPr lang="en-US" sz="2400" dirty="0">
                <a:solidFill>
                  <a:srgbClr val="2B4B82"/>
                </a:solidFill>
                <a:latin typeface="Clear Sans"/>
              </a:rPr>
              <a:t> </a:t>
            </a:r>
            <a:r>
              <a:rPr lang="en-US" sz="2400" dirty="0" err="1">
                <a:solidFill>
                  <a:srgbClr val="2B4B82"/>
                </a:solidFill>
                <a:latin typeface="Clear Sans"/>
              </a:rPr>
              <a:t>sonuçlar</a:t>
            </a:r>
            <a:r>
              <a:rPr lang="en-US" sz="2400" dirty="0">
                <a:solidFill>
                  <a:srgbClr val="2B4B82"/>
                </a:solidFill>
                <a:latin typeface="Clear Sans"/>
              </a:rPr>
              <a:t> </a:t>
            </a:r>
            <a:r>
              <a:rPr lang="en-US" sz="2400" dirty="0" err="1">
                <a:solidFill>
                  <a:srgbClr val="2B4B82"/>
                </a:solidFill>
                <a:latin typeface="Clear Sans"/>
              </a:rPr>
              <a:t>elde</a:t>
            </a:r>
            <a:r>
              <a:rPr lang="en-US" sz="2400" dirty="0">
                <a:solidFill>
                  <a:srgbClr val="2B4B82"/>
                </a:solidFill>
                <a:latin typeface="Clear Sans"/>
              </a:rPr>
              <a:t> </a:t>
            </a:r>
            <a:r>
              <a:rPr lang="en-US" sz="2400" dirty="0" err="1">
                <a:solidFill>
                  <a:srgbClr val="2B4B82"/>
                </a:solidFill>
                <a:latin typeface="Clear Sans"/>
              </a:rPr>
              <a:t>edilebilir</a:t>
            </a:r>
            <a:r>
              <a:rPr lang="en-US" sz="2400" dirty="0">
                <a:solidFill>
                  <a:srgbClr val="2B4B82"/>
                </a:solidFill>
                <a:latin typeface="Clear Sans"/>
              </a:rPr>
              <a:t>.</a:t>
            </a:r>
          </a:p>
        </p:txBody>
      </p:sp>
      <p:sp>
        <p:nvSpPr>
          <p:cNvPr id="4" name="TextBox 4"/>
          <p:cNvSpPr txBox="1"/>
          <p:nvPr/>
        </p:nvSpPr>
        <p:spPr>
          <a:xfrm>
            <a:off x="1028700" y="4010307"/>
            <a:ext cx="16135350" cy="912495"/>
          </a:xfrm>
          <a:prstGeom prst="rect">
            <a:avLst/>
          </a:prstGeom>
        </p:spPr>
        <p:txBody>
          <a:bodyPr lIns="0" tIns="0" rIns="0" bIns="0" rtlCol="0" anchor="t">
            <a:spAutoFit/>
          </a:bodyPr>
          <a:lstStyle/>
          <a:p>
            <a:pPr algn="ctr">
              <a:lnSpc>
                <a:spcPts val="3569"/>
              </a:lnSpc>
            </a:pPr>
            <a:r>
              <a:rPr lang="en-US" sz="3399" dirty="0" err="1">
                <a:solidFill>
                  <a:srgbClr val="2B4B82"/>
                </a:solidFill>
                <a:latin typeface="Clear Sans Bold"/>
              </a:rPr>
              <a:t>Makine</a:t>
            </a:r>
            <a:r>
              <a:rPr lang="en-US" sz="3399" dirty="0">
                <a:solidFill>
                  <a:srgbClr val="2B4B82"/>
                </a:solidFill>
                <a:latin typeface="Clear Sans Bold"/>
              </a:rPr>
              <a:t> </a:t>
            </a:r>
            <a:r>
              <a:rPr lang="en-US" sz="3399" dirty="0" err="1">
                <a:solidFill>
                  <a:srgbClr val="2B4B82"/>
                </a:solidFill>
                <a:latin typeface="Clear Sans Bold"/>
              </a:rPr>
              <a:t>Öğrenmesi</a:t>
            </a:r>
            <a:r>
              <a:rPr lang="en-US" sz="3399" dirty="0">
                <a:solidFill>
                  <a:srgbClr val="2B4B82"/>
                </a:solidFill>
                <a:latin typeface="Clear Sans Bold"/>
              </a:rPr>
              <a:t> </a:t>
            </a:r>
            <a:r>
              <a:rPr lang="en-US" sz="3399" dirty="0" err="1">
                <a:solidFill>
                  <a:srgbClr val="2B4B82"/>
                </a:solidFill>
                <a:latin typeface="Clear Sans Bold"/>
              </a:rPr>
              <a:t>ve</a:t>
            </a:r>
            <a:r>
              <a:rPr lang="en-US" sz="3399" dirty="0">
                <a:solidFill>
                  <a:srgbClr val="2B4B82"/>
                </a:solidFill>
                <a:latin typeface="Clear Sans Bold"/>
              </a:rPr>
              <a:t> </a:t>
            </a:r>
            <a:r>
              <a:rPr lang="en-US" sz="3399" dirty="0" err="1">
                <a:solidFill>
                  <a:srgbClr val="2B4B82"/>
                </a:solidFill>
                <a:latin typeface="Clear Sans Bold"/>
              </a:rPr>
              <a:t>İnsan</a:t>
            </a:r>
            <a:r>
              <a:rPr lang="en-US" sz="3399" dirty="0">
                <a:solidFill>
                  <a:srgbClr val="2B4B82"/>
                </a:solidFill>
                <a:latin typeface="Clear Sans Bold"/>
              </a:rPr>
              <a:t> </a:t>
            </a:r>
            <a:r>
              <a:rPr lang="en-US" sz="3399" dirty="0" err="1">
                <a:solidFill>
                  <a:srgbClr val="2B4B82"/>
                </a:solidFill>
                <a:latin typeface="Clear Sans Bold"/>
              </a:rPr>
              <a:t>Öğrenme</a:t>
            </a:r>
            <a:r>
              <a:rPr lang="en-US" sz="3399" dirty="0">
                <a:solidFill>
                  <a:srgbClr val="2B4B82"/>
                </a:solidFill>
                <a:latin typeface="Clear Sans Bold"/>
              </a:rPr>
              <a:t> </a:t>
            </a:r>
            <a:r>
              <a:rPr lang="en-US" sz="3399" dirty="0" err="1">
                <a:solidFill>
                  <a:srgbClr val="2B4B82"/>
                </a:solidFill>
                <a:latin typeface="Clear Sans Bold"/>
              </a:rPr>
              <a:t>Süreçlerinin</a:t>
            </a:r>
            <a:r>
              <a:rPr lang="en-US" sz="3399" dirty="0">
                <a:solidFill>
                  <a:srgbClr val="2B4B82"/>
                </a:solidFill>
                <a:latin typeface="Clear Sans Bold"/>
              </a:rPr>
              <a:t> </a:t>
            </a:r>
            <a:r>
              <a:rPr lang="en-US" sz="3399" dirty="0" err="1">
                <a:solidFill>
                  <a:srgbClr val="2B4B82"/>
                </a:solidFill>
                <a:latin typeface="Clear Sans Bold"/>
              </a:rPr>
              <a:t>Karşılaştırılması</a:t>
            </a:r>
            <a:r>
              <a:rPr lang="en-US" sz="3399" dirty="0">
                <a:solidFill>
                  <a:srgbClr val="2B4B82"/>
                </a:solidFill>
                <a:latin typeface="Clear Sans Bold"/>
              </a:rPr>
              <a:t>: </a:t>
            </a:r>
            <a:r>
              <a:rPr lang="en-US" sz="3399" dirty="0" err="1">
                <a:solidFill>
                  <a:srgbClr val="2B4B82"/>
                </a:solidFill>
                <a:latin typeface="Clear Sans Bold"/>
              </a:rPr>
              <a:t>Benzerlikler</a:t>
            </a:r>
            <a:r>
              <a:rPr lang="en-US" sz="3399" dirty="0">
                <a:solidFill>
                  <a:srgbClr val="2B4B82"/>
                </a:solidFill>
                <a:latin typeface="Clear Sans Bold"/>
              </a:rPr>
              <a:t> </a:t>
            </a:r>
            <a:r>
              <a:rPr lang="en-US" sz="3399" dirty="0" err="1">
                <a:solidFill>
                  <a:srgbClr val="2B4B82"/>
                </a:solidFill>
                <a:latin typeface="Clear Sans Bold"/>
              </a:rPr>
              <a:t>ve</a:t>
            </a:r>
            <a:r>
              <a:rPr lang="en-US" sz="3399" dirty="0">
                <a:solidFill>
                  <a:srgbClr val="2B4B82"/>
                </a:solidFill>
                <a:latin typeface="Clear Sans Bold"/>
              </a:rPr>
              <a:t> </a:t>
            </a:r>
            <a:r>
              <a:rPr lang="en-US" sz="3399" dirty="0" err="1">
                <a:solidFill>
                  <a:srgbClr val="2B4B82"/>
                </a:solidFill>
                <a:latin typeface="Clear Sans Bold"/>
              </a:rPr>
              <a:t>Farklılıklar</a:t>
            </a:r>
            <a:endParaRPr lang="en-US" sz="3399" dirty="0">
              <a:solidFill>
                <a:srgbClr val="2B4B82"/>
              </a:solidFill>
              <a:latin typeface="Clear Sans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183990" y="1951228"/>
            <a:ext cx="6338112" cy="6384545"/>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5956" y="4524375"/>
            <a:ext cx="7268114" cy="1228725"/>
          </a:xfrm>
          <a:prstGeom prst="rect">
            <a:avLst/>
          </a:prstGeom>
        </p:spPr>
        <p:txBody>
          <a:bodyPr lIns="0" tIns="0" rIns="0" bIns="0" rtlCol="0" anchor="t">
            <a:spAutoFit/>
          </a:bodyPr>
          <a:lstStyle/>
          <a:p>
            <a:pPr algn="l">
              <a:lnSpc>
                <a:spcPts val="9600"/>
              </a:lnSpc>
            </a:pPr>
            <a:r>
              <a:rPr lang="en-US" sz="8000">
                <a:solidFill>
                  <a:srgbClr val="F7B4A7"/>
                </a:solidFill>
                <a:latin typeface="Clear Sans Bold"/>
              </a:rPr>
              <a:t>İlave Etkinlik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586160" y="4141407"/>
            <a:ext cx="7115680" cy="5116893"/>
          </a:xfrm>
          <a:custGeom>
            <a:avLst/>
            <a:gdLst/>
            <a:ahLst/>
            <a:cxnLst/>
            <a:rect l="l" t="t" r="r" b="b"/>
            <a:pathLst>
              <a:path w="7115680" h="5116893">
                <a:moveTo>
                  <a:pt x="0" y="0"/>
                </a:moveTo>
                <a:lnTo>
                  <a:pt x="7115680" y="0"/>
                </a:lnTo>
                <a:lnTo>
                  <a:pt x="7115680" y="5116893"/>
                </a:lnTo>
                <a:lnTo>
                  <a:pt x="0" y="5116893"/>
                </a:lnTo>
                <a:lnTo>
                  <a:pt x="0" y="0"/>
                </a:lnTo>
                <a:close/>
              </a:path>
            </a:pathLst>
          </a:custGeom>
          <a:blipFill>
            <a:blip r:embed="rId2"/>
            <a:stretch>
              <a:fillRect/>
            </a:stretch>
          </a:blipFill>
        </p:spPr>
      </p:sp>
      <p:sp>
        <p:nvSpPr>
          <p:cNvPr id="3" name="TextBox 3"/>
          <p:cNvSpPr txBox="1"/>
          <p:nvPr/>
        </p:nvSpPr>
        <p:spPr>
          <a:xfrm>
            <a:off x="1028700" y="981075"/>
            <a:ext cx="16230600" cy="1663065"/>
          </a:xfrm>
          <a:prstGeom prst="rect">
            <a:avLst/>
          </a:prstGeom>
        </p:spPr>
        <p:txBody>
          <a:bodyPr lIns="0" tIns="0" rIns="0" bIns="0" rtlCol="0" anchor="t">
            <a:spAutoFit/>
          </a:bodyPr>
          <a:lstStyle/>
          <a:p>
            <a:pPr algn="l">
              <a:lnSpc>
                <a:spcPts val="3359"/>
              </a:lnSpc>
            </a:pPr>
            <a:r>
              <a:rPr lang="en-US" sz="2400">
                <a:solidFill>
                  <a:srgbClr val="FEFEFE"/>
                </a:solidFill>
                <a:latin typeface="Clear Sans"/>
              </a:rPr>
              <a:t>Şekil 3.21’de gösterildiği gibi hayvanat bahçesindeki verilen bilgilere göre hayvanın cinsini tahminleyen Bayes öğrenme modeli kurunuz (İlgili kod Github platformu Hafta 3 klasörü altında H3_bayes_hayvanat-bahcesi.py adlı dosya ile sunulmuş durumdadır). </a:t>
            </a:r>
          </a:p>
          <a:p>
            <a:pPr algn="l">
              <a:lnSpc>
                <a:spcPts val="3359"/>
              </a:lnSpc>
            </a:pPr>
            <a:r>
              <a:rPr lang="en-US" sz="2400" u="sng">
                <a:solidFill>
                  <a:srgbClr val="FEFEFE"/>
                </a:solidFill>
                <a:latin typeface="Clear Sans"/>
                <a:hlinkClick r:id="rId3" tooltip="https://github.com/deneyapyz/ortaokul/blob/main/Hafta3/H3_bayes_hayvanat-bahcesi.py"/>
              </a:rPr>
              <a:t>https://github.com/deneyapyz/ortaokul/blob/main/Hafta3/H3_bayes_hayvanat-bahcesi.py</a:t>
            </a:r>
          </a:p>
        </p:txBody>
      </p:sp>
      <p:sp>
        <p:nvSpPr>
          <p:cNvPr id="4" name="TextBox 4"/>
          <p:cNvSpPr txBox="1"/>
          <p:nvPr/>
        </p:nvSpPr>
        <p:spPr>
          <a:xfrm>
            <a:off x="1028700" y="2745042"/>
            <a:ext cx="16230600" cy="1243965"/>
          </a:xfrm>
          <a:prstGeom prst="rect">
            <a:avLst/>
          </a:prstGeom>
        </p:spPr>
        <p:txBody>
          <a:bodyPr lIns="0" tIns="0" rIns="0" bIns="0" rtlCol="0" anchor="t">
            <a:spAutoFit/>
          </a:bodyPr>
          <a:lstStyle/>
          <a:p>
            <a:pPr algn="l">
              <a:lnSpc>
                <a:spcPts val="3359"/>
              </a:lnSpc>
            </a:pPr>
            <a:r>
              <a:rPr lang="en-US" sz="2400" u="sng">
                <a:solidFill>
                  <a:srgbClr val="F0ABC1"/>
                </a:solidFill>
                <a:latin typeface="Clear Sans"/>
                <a:hlinkClick r:id="rId4" tooltip="https://github.com/deneyapyz/ortaokul/blob/main/Hafta3/hayvanatbahcesi.csv"/>
              </a:rPr>
              <a:t>Veri Seti için İndirme Linki</a:t>
            </a:r>
          </a:p>
          <a:p>
            <a:pPr algn="l">
              <a:lnSpc>
                <a:spcPts val="3359"/>
              </a:lnSpc>
            </a:pPr>
            <a:endParaRPr lang="en-US" sz="2400" u="sng">
              <a:solidFill>
                <a:srgbClr val="F0ABC1"/>
              </a:solidFill>
              <a:latin typeface="Clear Sans"/>
              <a:hlinkClick r:id="rId4" tooltip="https://github.com/deneyapyz/ortaokul/blob/main/Hafta3/hayvanatbahcesi.csv"/>
            </a:endParaRPr>
          </a:p>
          <a:p>
            <a:pPr algn="l">
              <a:lnSpc>
                <a:spcPts val="3359"/>
              </a:lnSpc>
            </a:pPr>
            <a:r>
              <a:rPr lang="en-US" sz="2400" u="sng">
                <a:solidFill>
                  <a:srgbClr val="FEFEFE"/>
                </a:solidFill>
                <a:latin typeface="Clear Sans"/>
              </a:rPr>
              <a:t>https://github.com/deneyapyz/ortaokul/blob/main/Hafta3/hayvanatbahcesi.csv</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5824105" y="1028700"/>
            <a:ext cx="6639791" cy="8229600"/>
          </a:xfrm>
          <a:custGeom>
            <a:avLst/>
            <a:gdLst/>
            <a:ahLst/>
            <a:cxnLst/>
            <a:rect l="l" t="t" r="r" b="b"/>
            <a:pathLst>
              <a:path w="6639791" h="8229600">
                <a:moveTo>
                  <a:pt x="0" y="0"/>
                </a:moveTo>
                <a:lnTo>
                  <a:pt x="6639790" y="0"/>
                </a:lnTo>
                <a:lnTo>
                  <a:pt x="6639790" y="8229600"/>
                </a:lnTo>
                <a:lnTo>
                  <a:pt x="0" y="8229600"/>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143C3C"/>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921729"/>
            <a:ext cx="4880374" cy="2443542"/>
            <a:chOff x="0" y="0"/>
            <a:chExt cx="6507166" cy="32580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nvGraphicFramePr>
        <p:xfrm>
          <a:off x="7946578" y="1028700"/>
          <a:ext cx="9315623" cy="8372475"/>
        </p:xfrm>
        <a:graphic>
          <a:graphicData uri="http://schemas.openxmlformats.org/drawingml/2006/table">
            <a:tbl>
              <a:tblPr/>
              <a:tblGrid>
                <a:gridCol w="9315623">
                  <a:extLst>
                    <a:ext uri="{9D8B030D-6E8A-4147-A177-3AD203B41FA5}">
                      <a16:colId xmlns:a16="http://schemas.microsoft.com/office/drawing/2014/main" val="20000"/>
                    </a:ext>
                  </a:extLst>
                </a:gridCol>
              </a:tblGrid>
              <a:tr h="8372475">
                <a:tc>
                  <a:txBody>
                    <a:bodyPr/>
                    <a:lstStyle/>
                    <a:p>
                      <a:pPr algn="l">
                        <a:lnSpc>
                          <a:spcPts val="3919"/>
                        </a:lnSpc>
                        <a:defRPr/>
                      </a:pPr>
                      <a:r>
                        <a:rPr lang="en-US" sz="2799">
                          <a:solidFill>
                            <a:srgbClr val="FEFEFE"/>
                          </a:solidFill>
                          <a:latin typeface="Clear Sans"/>
                        </a:rPr>
                        <a:t>import numpy as np </a:t>
                      </a:r>
                      <a:endParaRPr lang="en-US" sz="1100"/>
                    </a:p>
                    <a:p>
                      <a:pPr algn="l">
                        <a:lnSpc>
                          <a:spcPts val="3919"/>
                        </a:lnSpc>
                      </a:pPr>
                      <a:r>
                        <a:rPr lang="en-US" sz="2799">
                          <a:solidFill>
                            <a:srgbClr val="FEFEFE"/>
                          </a:solidFill>
                          <a:latin typeface="Clear Sans"/>
                        </a:rPr>
                        <a:t>import pandas as pd </a:t>
                      </a:r>
                    </a:p>
                    <a:p>
                      <a:pPr algn="l">
                        <a:lnSpc>
                          <a:spcPts val="3919"/>
                        </a:lnSpc>
                      </a:pPr>
                      <a:r>
                        <a:rPr lang="en-US" sz="2799">
                          <a:solidFill>
                            <a:srgbClr val="FEFEFE"/>
                          </a:solidFill>
                          <a:latin typeface="Clear Sans"/>
                        </a:rPr>
                        <a:t>veri=pd.read_csv("hayvanatbahcesi.csv",encoding='unicode_escape') </a:t>
                      </a:r>
                    </a:p>
                    <a:p>
                      <a:pPr algn="l">
                        <a:lnSpc>
                          <a:spcPts val="3919"/>
                        </a:lnSpc>
                      </a:pPr>
                      <a:endParaRPr lang="en-US" sz="2799">
                        <a:solidFill>
                          <a:srgbClr val="FEFEFE"/>
                        </a:solidFill>
                        <a:latin typeface="Clear Sans"/>
                      </a:endParaRPr>
                    </a:p>
                    <a:p>
                      <a:pPr algn="l">
                        <a:lnSpc>
                          <a:spcPts val="3919"/>
                        </a:lnSpc>
                      </a:pPr>
                      <a:r>
                        <a:rPr lang="en-US" sz="2799">
                          <a:solidFill>
                            <a:srgbClr val="FEFEFE"/>
                          </a:solidFill>
                          <a:latin typeface="Clear Sans"/>
                        </a:rPr>
                        <a:t>girisler=np.array(veri.drop(["sinifi"],axis=1)) cikis=np.array(veri["sinifi"]) </a:t>
                      </a:r>
                    </a:p>
                    <a:p>
                      <a:pPr algn="l">
                        <a:lnSpc>
                          <a:spcPts val="3919"/>
                        </a:lnSpc>
                      </a:pPr>
                      <a:endParaRPr lang="en-US" sz="2799">
                        <a:solidFill>
                          <a:srgbClr val="FEFEFE"/>
                        </a:solidFill>
                        <a:latin typeface="Clear Sans"/>
                      </a:endParaRPr>
                    </a:p>
                    <a:p>
                      <a:pPr algn="l">
                        <a:lnSpc>
                          <a:spcPts val="3919"/>
                        </a:lnSpc>
                      </a:pPr>
                      <a:r>
                        <a:rPr lang="en-US" sz="2799">
                          <a:solidFill>
                            <a:srgbClr val="FEFEFE"/>
                          </a:solidFill>
                          <a:latin typeface="Clear Sans"/>
                        </a:rPr>
                        <a:t>from sklearn.model_selection import train_test_split </a:t>
                      </a:r>
                    </a:p>
                    <a:p>
                      <a:pPr algn="l">
                        <a:lnSpc>
                          <a:spcPts val="3919"/>
                        </a:lnSpc>
                      </a:pPr>
                      <a:r>
                        <a:rPr lang="en-US" sz="2799">
                          <a:solidFill>
                            <a:srgbClr val="FEFEFE"/>
                          </a:solidFill>
                          <a:latin typeface="Clear Sans"/>
                        </a:rPr>
                        <a:t>X_train, X_test, y_train, y_test = train_test_split(girisler,cikis, test_size=0.35,random_state=109) </a:t>
                      </a:r>
                    </a:p>
                    <a:p>
                      <a:pPr algn="l">
                        <a:lnSpc>
                          <a:spcPts val="3919"/>
                        </a:lnSpc>
                      </a:pPr>
                      <a:endParaRPr lang="en-US" sz="2799">
                        <a:solidFill>
                          <a:srgbClr val="FEFEFE"/>
                        </a:solidFill>
                        <a:latin typeface="Clear Sans"/>
                      </a:endParaRPr>
                    </a:p>
                    <a:p>
                      <a:pPr algn="l">
                        <a:lnSpc>
                          <a:spcPts val="3919"/>
                        </a:lnSpc>
                      </a:pPr>
                      <a:r>
                        <a:rPr lang="en-US" sz="2799">
                          <a:solidFill>
                            <a:srgbClr val="FEFEFE"/>
                          </a:solidFill>
                          <a:latin typeface="Clear Sans"/>
                        </a:rPr>
                        <a:t>from sklearn.naive_bayes import CategoricalNB </a:t>
                      </a:r>
                    </a:p>
                    <a:p>
                      <a:pPr algn="l">
                        <a:lnSpc>
                          <a:spcPts val="3919"/>
                        </a:lnSpc>
                      </a:pPr>
                      <a:endParaRPr lang="en-US" sz="2799">
                        <a:solidFill>
                          <a:srgbClr val="FEFEFE"/>
                        </a:solidFill>
                        <a:latin typeface="Clear Sans"/>
                      </a:endParaRPr>
                    </a:p>
                    <a:p>
                      <a:pPr algn="l">
                        <a:lnSpc>
                          <a:spcPts val="3919"/>
                        </a:lnSpc>
                      </a:pPr>
                      <a:endParaRPr lang="en-US" sz="2799">
                        <a:solidFill>
                          <a:srgbClr val="FEFEFE"/>
                        </a:solidFill>
                        <a:latin typeface="Clear Sans"/>
                      </a:endParaRP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pSp>
        <p:nvGrpSpPr>
          <p:cNvPr id="2" name="Group 2"/>
          <p:cNvGrpSpPr/>
          <p:nvPr/>
        </p:nvGrpSpPr>
        <p:grpSpPr>
          <a:xfrm>
            <a:off x="6920779" y="0"/>
            <a:ext cx="11367221" cy="10287000"/>
            <a:chOff x="0" y="0"/>
            <a:chExt cx="2993836" cy="2709333"/>
          </a:xfrm>
        </p:grpSpPr>
        <p:sp>
          <p:nvSpPr>
            <p:cNvPr id="3" name="Freeform 3"/>
            <p:cNvSpPr/>
            <p:nvPr/>
          </p:nvSpPr>
          <p:spPr>
            <a:xfrm>
              <a:off x="0" y="0"/>
              <a:ext cx="2993836" cy="2709333"/>
            </a:xfrm>
            <a:custGeom>
              <a:avLst/>
              <a:gdLst/>
              <a:ahLst/>
              <a:cxnLst/>
              <a:rect l="l" t="t" r="r" b="b"/>
              <a:pathLst>
                <a:path w="2993836" h="2709333">
                  <a:moveTo>
                    <a:pt x="0" y="0"/>
                  </a:moveTo>
                  <a:lnTo>
                    <a:pt x="2993836" y="0"/>
                  </a:lnTo>
                  <a:lnTo>
                    <a:pt x="2993836" y="2709333"/>
                  </a:lnTo>
                  <a:lnTo>
                    <a:pt x="0" y="2709333"/>
                  </a:lnTo>
                  <a:close/>
                </a:path>
              </a:pathLst>
            </a:custGeom>
            <a:solidFill>
              <a:srgbClr val="143C3C"/>
            </a:solidFill>
          </p:spPr>
        </p:sp>
        <p:sp>
          <p:nvSpPr>
            <p:cNvPr id="4" name="TextBox 4"/>
            <p:cNvSpPr txBox="1"/>
            <p:nvPr/>
          </p:nvSpPr>
          <p:spPr>
            <a:xfrm>
              <a:off x="0" y="-28575"/>
              <a:ext cx="2993836"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921729"/>
            <a:ext cx="4880374" cy="2443542"/>
            <a:chOff x="0" y="0"/>
            <a:chExt cx="6507166" cy="3258056"/>
          </a:xfrm>
        </p:grpSpPr>
        <p:sp>
          <p:nvSpPr>
            <p:cNvPr id="6" name="TextBox 6"/>
            <p:cNvSpPr txBox="1"/>
            <p:nvPr/>
          </p:nvSpPr>
          <p:spPr>
            <a:xfrm>
              <a:off x="0" y="85725"/>
              <a:ext cx="6507166" cy="2337435"/>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Python Kodları</a:t>
              </a:r>
            </a:p>
          </p:txBody>
        </p:sp>
        <p:sp>
          <p:nvSpPr>
            <p:cNvPr id="7" name="TextBox 7"/>
            <p:cNvSpPr txBox="1"/>
            <p:nvPr/>
          </p:nvSpPr>
          <p:spPr>
            <a:xfrm>
              <a:off x="0" y="2732911"/>
              <a:ext cx="6507166" cy="525145"/>
            </a:xfrm>
            <a:prstGeom prst="rect">
              <a:avLst/>
            </a:prstGeom>
          </p:spPr>
          <p:txBody>
            <a:bodyPr lIns="0" tIns="0" rIns="0" bIns="0" rtlCol="0" anchor="t">
              <a:spAutoFit/>
            </a:bodyPr>
            <a:lstStyle/>
            <a:p>
              <a:pPr marL="0" lvl="0" indent="0" algn="l">
                <a:lnSpc>
                  <a:spcPts val="3359"/>
                </a:lnSpc>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2497033700"/>
              </p:ext>
            </p:extLst>
          </p:nvPr>
        </p:nvGraphicFramePr>
        <p:xfrm>
          <a:off x="7946578" y="1028700"/>
          <a:ext cx="9315623" cy="8867775"/>
        </p:xfrm>
        <a:graphic>
          <a:graphicData uri="http://schemas.openxmlformats.org/drawingml/2006/table">
            <a:tbl>
              <a:tblPr/>
              <a:tblGrid>
                <a:gridCol w="9315623">
                  <a:extLst>
                    <a:ext uri="{9D8B030D-6E8A-4147-A177-3AD203B41FA5}">
                      <a16:colId xmlns:a16="http://schemas.microsoft.com/office/drawing/2014/main" val="20000"/>
                    </a:ext>
                  </a:extLst>
                </a:gridCol>
              </a:tblGrid>
              <a:tr h="8867775">
                <a:tc>
                  <a:txBody>
                    <a:bodyPr/>
                    <a:lstStyle/>
                    <a:p>
                      <a:pPr algn="l">
                        <a:lnSpc>
                          <a:spcPts val="3919"/>
                        </a:lnSpc>
                        <a:defRPr/>
                      </a:pPr>
                      <a:r>
                        <a:rPr lang="en-US" sz="2799" dirty="0" err="1">
                          <a:solidFill>
                            <a:srgbClr val="FEFEFE"/>
                          </a:solidFill>
                          <a:latin typeface="Clear Sans"/>
                        </a:rPr>
                        <a:t>gnb</a:t>
                      </a:r>
                      <a:r>
                        <a:rPr lang="en-US" sz="2799" dirty="0">
                          <a:solidFill>
                            <a:srgbClr val="FEFEFE"/>
                          </a:solidFill>
                          <a:latin typeface="Clear Sans"/>
                        </a:rPr>
                        <a:t> = </a:t>
                      </a:r>
                      <a:r>
                        <a:rPr lang="en-US" sz="2799" dirty="0" err="1">
                          <a:solidFill>
                            <a:srgbClr val="FEFEFE"/>
                          </a:solidFill>
                          <a:latin typeface="Clear Sans"/>
                        </a:rPr>
                        <a:t>CategoricalNB</a:t>
                      </a:r>
                      <a:r>
                        <a:rPr lang="en-US" sz="2799" dirty="0">
                          <a:solidFill>
                            <a:srgbClr val="FEFEFE"/>
                          </a:solidFill>
                          <a:latin typeface="Clear Sans"/>
                        </a:rPr>
                        <a:t>() </a:t>
                      </a:r>
                      <a:endParaRPr lang="en-US" sz="1100" dirty="0"/>
                    </a:p>
                    <a:p>
                      <a:pPr algn="l">
                        <a:lnSpc>
                          <a:spcPts val="3919"/>
                        </a:lnSpc>
                      </a:pPr>
                      <a:r>
                        <a:rPr lang="en-US" sz="2799" dirty="0" err="1">
                          <a:solidFill>
                            <a:srgbClr val="FEFEFE"/>
                          </a:solidFill>
                          <a:latin typeface="Clear Sans"/>
                        </a:rPr>
                        <a:t>gnb.fit</a:t>
                      </a:r>
                      <a:r>
                        <a:rPr lang="en-US" sz="2799" dirty="0">
                          <a:solidFill>
                            <a:srgbClr val="FEFEFE"/>
                          </a:solidFill>
                          <a:latin typeface="Clear Sans"/>
                        </a:rPr>
                        <a:t>(</a:t>
                      </a:r>
                      <a:r>
                        <a:rPr lang="en-US" sz="2799" dirty="0" err="1">
                          <a:solidFill>
                            <a:srgbClr val="FEFEFE"/>
                          </a:solidFill>
                          <a:latin typeface="Clear Sans"/>
                        </a:rPr>
                        <a:t>X_train</a:t>
                      </a:r>
                      <a:r>
                        <a:rPr lang="en-US" sz="2799" dirty="0">
                          <a:solidFill>
                            <a:srgbClr val="FEFEFE"/>
                          </a:solidFill>
                          <a:latin typeface="Clear Sans"/>
                        </a:rPr>
                        <a:t>, </a:t>
                      </a:r>
                      <a:r>
                        <a:rPr lang="en-US" sz="2799" dirty="0" err="1">
                          <a:solidFill>
                            <a:srgbClr val="FEFEFE"/>
                          </a:solidFill>
                          <a:latin typeface="Clear Sans"/>
                        </a:rPr>
                        <a:t>y_train</a:t>
                      </a:r>
                      <a:r>
                        <a:rPr lang="en-US" sz="2799" dirty="0">
                          <a:solidFill>
                            <a:srgbClr val="FEFEFE"/>
                          </a:solidFill>
                          <a:latin typeface="Clear Sans"/>
                        </a:rPr>
                        <a:t>)</a:t>
                      </a:r>
                      <a:endParaRPr lang="tr-TR" sz="2799" dirty="0">
                        <a:solidFill>
                          <a:srgbClr val="FEFEFE"/>
                        </a:solidFill>
                        <a:latin typeface="Clear Sans"/>
                      </a:endParaRPr>
                    </a:p>
                    <a:p>
                      <a:pPr algn="l">
                        <a:lnSpc>
                          <a:spcPts val="3919"/>
                        </a:lnSpc>
                      </a:pPr>
                      <a:r>
                        <a:rPr lang="en-US" sz="2799" dirty="0" err="1">
                          <a:solidFill>
                            <a:srgbClr val="FEFEFE"/>
                          </a:solidFill>
                          <a:latin typeface="Clear Sans"/>
                        </a:rPr>
                        <a:t>y_pred</a:t>
                      </a:r>
                      <a:r>
                        <a:rPr lang="en-US" sz="2799" dirty="0">
                          <a:solidFill>
                            <a:srgbClr val="FEFEFE"/>
                          </a:solidFill>
                          <a:latin typeface="Clear Sans"/>
                        </a:rPr>
                        <a:t> = </a:t>
                      </a:r>
                      <a:r>
                        <a:rPr lang="en-US" sz="2799" dirty="0" err="1">
                          <a:solidFill>
                            <a:srgbClr val="FEFEFE"/>
                          </a:solidFill>
                          <a:latin typeface="Clear Sans"/>
                        </a:rPr>
                        <a:t>gnb.predict</a:t>
                      </a:r>
                      <a:r>
                        <a:rPr lang="en-US" sz="2799" dirty="0">
                          <a:solidFill>
                            <a:srgbClr val="FEFEFE"/>
                          </a:solidFill>
                          <a:latin typeface="Clear Sans"/>
                        </a:rPr>
                        <a:t>(</a:t>
                      </a:r>
                      <a:r>
                        <a:rPr lang="en-US" sz="2799" dirty="0" err="1">
                          <a:solidFill>
                            <a:srgbClr val="FEFEFE"/>
                          </a:solidFill>
                          <a:latin typeface="Clear Sans"/>
                        </a:rPr>
                        <a:t>X_test</a:t>
                      </a:r>
                      <a:r>
                        <a:rPr lang="en-US" sz="2799" dirty="0">
                          <a:solidFill>
                            <a:srgbClr val="FEFEFE"/>
                          </a:solidFill>
                          <a:latin typeface="Clear Sans"/>
                        </a:rPr>
                        <a:t>) </a:t>
                      </a:r>
                    </a:p>
                    <a:p>
                      <a:pPr algn="l">
                        <a:lnSpc>
                          <a:spcPts val="3919"/>
                        </a:lnSpc>
                      </a:pPr>
                      <a:endParaRPr lang="en-US" sz="2799" dirty="0">
                        <a:solidFill>
                          <a:srgbClr val="FEFEFE"/>
                        </a:solidFill>
                        <a:latin typeface="Clear Sans"/>
                      </a:endParaRPr>
                    </a:p>
                    <a:p>
                      <a:pPr algn="l">
                        <a:lnSpc>
                          <a:spcPts val="3919"/>
                        </a:lnSpc>
                      </a:pPr>
                      <a:r>
                        <a:rPr lang="en-US" sz="2799" dirty="0">
                          <a:solidFill>
                            <a:srgbClr val="FEFEFE"/>
                          </a:solidFill>
                          <a:latin typeface="Clear Sans"/>
                        </a:rPr>
                        <a:t>from </a:t>
                      </a:r>
                      <a:r>
                        <a:rPr lang="en-US" sz="2799" dirty="0" err="1">
                          <a:solidFill>
                            <a:srgbClr val="FEFEFE"/>
                          </a:solidFill>
                          <a:latin typeface="Clear Sans"/>
                        </a:rPr>
                        <a:t>sklearn.metrics</a:t>
                      </a:r>
                      <a:r>
                        <a:rPr lang="en-US" sz="2799" dirty="0">
                          <a:solidFill>
                            <a:srgbClr val="FEFEFE"/>
                          </a:solidFill>
                          <a:latin typeface="Clear Sans"/>
                        </a:rPr>
                        <a:t> import </a:t>
                      </a:r>
                      <a:r>
                        <a:rPr lang="en-US" sz="2799" dirty="0" err="1">
                          <a:solidFill>
                            <a:srgbClr val="FEFEFE"/>
                          </a:solidFill>
                          <a:latin typeface="Clear Sans"/>
                        </a:rPr>
                        <a:t>confusion_matrix</a:t>
                      </a:r>
                      <a:r>
                        <a:rPr lang="en-US" sz="2799" dirty="0">
                          <a:solidFill>
                            <a:srgbClr val="FEFEFE"/>
                          </a:solidFill>
                          <a:latin typeface="Clear Sans"/>
                        </a:rPr>
                        <a:t> </a:t>
                      </a:r>
                    </a:p>
                    <a:p>
                      <a:pPr algn="l">
                        <a:lnSpc>
                          <a:spcPts val="3919"/>
                        </a:lnSpc>
                      </a:pPr>
                      <a:r>
                        <a:rPr lang="en-US" sz="2799" dirty="0">
                          <a:solidFill>
                            <a:srgbClr val="FEFEFE"/>
                          </a:solidFill>
                          <a:latin typeface="Clear Sans"/>
                        </a:rPr>
                        <a:t>import seaborn as </a:t>
                      </a:r>
                      <a:r>
                        <a:rPr lang="en-US" sz="2799" dirty="0" err="1">
                          <a:solidFill>
                            <a:srgbClr val="FEFEFE"/>
                          </a:solidFill>
                          <a:latin typeface="Clear Sans"/>
                        </a:rPr>
                        <a:t>sns</a:t>
                      </a:r>
                      <a:r>
                        <a:rPr lang="en-US" sz="2799" dirty="0">
                          <a:solidFill>
                            <a:srgbClr val="FEFEFE"/>
                          </a:solidFill>
                          <a:latin typeface="Clear Sans"/>
                        </a:rPr>
                        <a:t> </a:t>
                      </a:r>
                    </a:p>
                    <a:p>
                      <a:pPr algn="l">
                        <a:lnSpc>
                          <a:spcPts val="3919"/>
                        </a:lnSpc>
                      </a:pPr>
                      <a:r>
                        <a:rPr lang="en-US" sz="2799" dirty="0">
                          <a:solidFill>
                            <a:srgbClr val="FEFEFE"/>
                          </a:solidFill>
                          <a:latin typeface="Clear Sans"/>
                        </a:rPr>
                        <a:t>import </a:t>
                      </a:r>
                      <a:r>
                        <a:rPr lang="en-US" sz="2799" dirty="0" err="1">
                          <a:solidFill>
                            <a:srgbClr val="FEFEFE"/>
                          </a:solidFill>
                          <a:latin typeface="Clear Sans"/>
                        </a:rPr>
                        <a:t>matplotlib.pyplot</a:t>
                      </a:r>
                      <a:r>
                        <a:rPr lang="en-US" sz="2799" dirty="0">
                          <a:solidFill>
                            <a:srgbClr val="FEFEFE"/>
                          </a:solidFill>
                          <a:latin typeface="Clear Sans"/>
                        </a:rPr>
                        <a:t> as </a:t>
                      </a:r>
                      <a:r>
                        <a:rPr lang="en-US" sz="2799" dirty="0" err="1">
                          <a:solidFill>
                            <a:srgbClr val="FEFEFE"/>
                          </a:solidFill>
                          <a:latin typeface="Clear Sans"/>
                        </a:rPr>
                        <a:t>plt</a:t>
                      </a:r>
                      <a:r>
                        <a:rPr lang="en-US" sz="2799" dirty="0">
                          <a:solidFill>
                            <a:srgbClr val="FEFEFE"/>
                          </a:solidFill>
                          <a:latin typeface="Clear Sans"/>
                        </a:rPr>
                        <a:t> </a:t>
                      </a:r>
                    </a:p>
                    <a:p>
                      <a:pPr algn="l">
                        <a:lnSpc>
                          <a:spcPts val="3919"/>
                        </a:lnSpc>
                      </a:pPr>
                      <a:r>
                        <a:rPr lang="en-US" sz="2799" dirty="0">
                          <a:solidFill>
                            <a:srgbClr val="FEFEFE"/>
                          </a:solidFill>
                          <a:latin typeface="Clear Sans"/>
                        </a:rPr>
                        <a:t>cm= </a:t>
                      </a:r>
                      <a:r>
                        <a:rPr lang="en-US" sz="2799" dirty="0" err="1">
                          <a:solidFill>
                            <a:srgbClr val="FEFEFE"/>
                          </a:solidFill>
                          <a:latin typeface="Clear Sans"/>
                        </a:rPr>
                        <a:t>confusion_matrix</a:t>
                      </a:r>
                      <a:r>
                        <a:rPr lang="en-US" sz="2799" dirty="0">
                          <a:solidFill>
                            <a:srgbClr val="FEFEFE"/>
                          </a:solidFill>
                          <a:latin typeface="Clear Sans"/>
                        </a:rPr>
                        <a:t>(</a:t>
                      </a:r>
                      <a:r>
                        <a:rPr lang="en-US" sz="2799" dirty="0" err="1">
                          <a:solidFill>
                            <a:srgbClr val="FEFEFE"/>
                          </a:solidFill>
                          <a:latin typeface="Clear Sans"/>
                        </a:rPr>
                        <a:t>y_test,y_pred</a:t>
                      </a:r>
                      <a:r>
                        <a:rPr lang="en-US" sz="2799" dirty="0">
                          <a:solidFill>
                            <a:srgbClr val="FEFEFE"/>
                          </a:solidFill>
                          <a:latin typeface="Clear Sans"/>
                        </a:rPr>
                        <a:t>) </a:t>
                      </a:r>
                    </a:p>
                    <a:p>
                      <a:pPr algn="l">
                        <a:lnSpc>
                          <a:spcPts val="3919"/>
                        </a:lnSpc>
                      </a:pPr>
                      <a:r>
                        <a:rPr lang="en-US" sz="2799" dirty="0">
                          <a:solidFill>
                            <a:srgbClr val="FEFEFE"/>
                          </a:solidFill>
                          <a:latin typeface="Clear Sans"/>
                        </a:rPr>
                        <a:t>index = ['1','2','3','4','5','6','7'] </a:t>
                      </a:r>
                    </a:p>
                    <a:p>
                      <a:pPr algn="l">
                        <a:lnSpc>
                          <a:spcPts val="3919"/>
                        </a:lnSpc>
                      </a:pPr>
                      <a:r>
                        <a:rPr lang="en-US" sz="2799" dirty="0">
                          <a:solidFill>
                            <a:srgbClr val="FEFEFE"/>
                          </a:solidFill>
                          <a:latin typeface="Clear Sans"/>
                        </a:rPr>
                        <a:t>columns = ['1','2','3','4','5','6','7'] </a:t>
                      </a:r>
                    </a:p>
                    <a:p>
                      <a:pPr algn="l">
                        <a:lnSpc>
                          <a:spcPts val="3919"/>
                        </a:lnSpc>
                      </a:pPr>
                      <a:r>
                        <a:rPr lang="en-US" sz="2799" dirty="0" err="1">
                          <a:solidFill>
                            <a:srgbClr val="FEFEFE"/>
                          </a:solidFill>
                          <a:latin typeface="Clear Sans"/>
                        </a:rPr>
                        <a:t>cm_df</a:t>
                      </a:r>
                      <a:r>
                        <a:rPr lang="en-US" sz="2799" dirty="0">
                          <a:solidFill>
                            <a:srgbClr val="FEFEFE"/>
                          </a:solidFill>
                          <a:latin typeface="Clear Sans"/>
                        </a:rPr>
                        <a:t> = </a:t>
                      </a:r>
                      <a:r>
                        <a:rPr lang="en-US" sz="2799" dirty="0" err="1">
                          <a:solidFill>
                            <a:srgbClr val="FEFEFE"/>
                          </a:solidFill>
                          <a:latin typeface="Clear Sans"/>
                        </a:rPr>
                        <a:t>pd.DataFrame</a:t>
                      </a:r>
                      <a:r>
                        <a:rPr lang="en-US" sz="2799" dirty="0">
                          <a:solidFill>
                            <a:srgbClr val="FEFEFE"/>
                          </a:solidFill>
                          <a:latin typeface="Clear Sans"/>
                        </a:rPr>
                        <a:t>(</a:t>
                      </a:r>
                      <a:r>
                        <a:rPr lang="en-US" sz="2799" dirty="0" err="1">
                          <a:solidFill>
                            <a:srgbClr val="FEFEFE"/>
                          </a:solidFill>
                          <a:latin typeface="Clear Sans"/>
                        </a:rPr>
                        <a:t>cm,columns,index</a:t>
                      </a:r>
                      <a:r>
                        <a:rPr lang="en-US" sz="2799" dirty="0">
                          <a:solidFill>
                            <a:srgbClr val="FEFEFE"/>
                          </a:solidFill>
                          <a:latin typeface="Clear Sans"/>
                        </a:rPr>
                        <a:t>) </a:t>
                      </a:r>
                    </a:p>
                    <a:p>
                      <a:pPr algn="l">
                        <a:lnSpc>
                          <a:spcPts val="3919"/>
                        </a:lnSpc>
                      </a:pPr>
                      <a:r>
                        <a:rPr lang="en-US" sz="2799" dirty="0" err="1">
                          <a:solidFill>
                            <a:srgbClr val="FEFEFE"/>
                          </a:solidFill>
                          <a:latin typeface="Clear Sans"/>
                        </a:rPr>
                        <a:t>plt.figure</a:t>
                      </a:r>
                      <a:r>
                        <a:rPr lang="en-US" sz="2799" dirty="0">
                          <a:solidFill>
                            <a:srgbClr val="FEFEFE"/>
                          </a:solidFill>
                          <a:latin typeface="Clear Sans"/>
                        </a:rPr>
                        <a:t>(</a:t>
                      </a:r>
                      <a:r>
                        <a:rPr lang="en-US" sz="2799" dirty="0" err="1">
                          <a:solidFill>
                            <a:srgbClr val="FEFEFE"/>
                          </a:solidFill>
                          <a:latin typeface="Clear Sans"/>
                        </a:rPr>
                        <a:t>figsize</a:t>
                      </a:r>
                      <a:r>
                        <a:rPr lang="en-US" sz="2799" dirty="0">
                          <a:solidFill>
                            <a:srgbClr val="FEFEFE"/>
                          </a:solidFill>
                          <a:latin typeface="Clear Sans"/>
                        </a:rPr>
                        <a:t>=(10,6)) </a:t>
                      </a:r>
                    </a:p>
                    <a:p>
                      <a:pPr algn="l">
                        <a:lnSpc>
                          <a:spcPts val="3919"/>
                        </a:lnSpc>
                      </a:pPr>
                      <a:r>
                        <a:rPr lang="en-US" sz="2799" dirty="0" err="1">
                          <a:solidFill>
                            <a:srgbClr val="FEFEFE"/>
                          </a:solidFill>
                          <a:latin typeface="Clear Sans"/>
                        </a:rPr>
                        <a:t>sns.heatmap</a:t>
                      </a:r>
                      <a:r>
                        <a:rPr lang="en-US" sz="2799" dirty="0">
                          <a:solidFill>
                            <a:srgbClr val="FEFEFE"/>
                          </a:solidFill>
                          <a:latin typeface="Clear Sans"/>
                        </a:rPr>
                        <a:t>(</a:t>
                      </a:r>
                      <a:r>
                        <a:rPr lang="en-US" sz="2799" dirty="0" err="1">
                          <a:solidFill>
                            <a:srgbClr val="FEFEFE"/>
                          </a:solidFill>
                          <a:latin typeface="Clear Sans"/>
                        </a:rPr>
                        <a:t>cm_df</a:t>
                      </a:r>
                      <a:r>
                        <a:rPr lang="en-US" sz="2799" dirty="0">
                          <a:solidFill>
                            <a:srgbClr val="FEFEFE"/>
                          </a:solidFill>
                          <a:latin typeface="Clear Sans"/>
                        </a:rPr>
                        <a:t>, </a:t>
                      </a:r>
                      <a:r>
                        <a:rPr lang="en-US" sz="2799" dirty="0" err="1">
                          <a:solidFill>
                            <a:srgbClr val="FEFEFE"/>
                          </a:solidFill>
                          <a:latin typeface="Clear Sans"/>
                        </a:rPr>
                        <a:t>annot</a:t>
                      </a:r>
                      <a:r>
                        <a:rPr lang="en-US" sz="2799" dirty="0">
                          <a:solidFill>
                            <a:srgbClr val="FEFEFE"/>
                          </a:solidFill>
                          <a:latin typeface="Clear Sans"/>
                        </a:rPr>
                        <a:t>=</a:t>
                      </a:r>
                      <a:r>
                        <a:rPr lang="en-US" sz="2799" dirty="0" err="1">
                          <a:solidFill>
                            <a:srgbClr val="FEFEFE"/>
                          </a:solidFill>
                          <a:latin typeface="Clear Sans"/>
                        </a:rPr>
                        <a:t>True,fmt</a:t>
                      </a:r>
                      <a:r>
                        <a:rPr lang="en-US" sz="2799" dirty="0">
                          <a:solidFill>
                            <a:srgbClr val="FEFEFE"/>
                          </a:solidFill>
                          <a:latin typeface="Clear Sans"/>
                        </a:rPr>
                        <a:t>="d") </a:t>
                      </a:r>
                    </a:p>
                    <a:p>
                      <a:pPr algn="l">
                        <a:lnSpc>
                          <a:spcPts val="3919"/>
                        </a:lnSpc>
                      </a:pPr>
                      <a:endParaRPr lang="en-US" sz="2799" dirty="0">
                        <a:solidFill>
                          <a:srgbClr val="FEFEFE"/>
                        </a:solidFill>
                        <a:latin typeface="Clear Sans"/>
                      </a:endParaRPr>
                    </a:p>
                    <a:p>
                      <a:pPr algn="l">
                        <a:lnSpc>
                          <a:spcPts val="3919"/>
                        </a:lnSpc>
                      </a:pPr>
                      <a:r>
                        <a:rPr lang="en-US" sz="2799" dirty="0">
                          <a:solidFill>
                            <a:srgbClr val="FEFEFE"/>
                          </a:solidFill>
                          <a:latin typeface="Clear Sans"/>
                        </a:rPr>
                        <a:t>from </a:t>
                      </a:r>
                      <a:r>
                        <a:rPr lang="en-US" sz="2799" dirty="0" err="1">
                          <a:solidFill>
                            <a:srgbClr val="FEFEFE"/>
                          </a:solidFill>
                          <a:latin typeface="Clear Sans"/>
                        </a:rPr>
                        <a:t>sklearn</a:t>
                      </a:r>
                      <a:r>
                        <a:rPr lang="en-US" sz="2799" dirty="0">
                          <a:solidFill>
                            <a:srgbClr val="FEFEFE"/>
                          </a:solidFill>
                          <a:latin typeface="Clear Sans"/>
                        </a:rPr>
                        <a:t> import metrics print("Accuracy:",</a:t>
                      </a:r>
                      <a:r>
                        <a:rPr lang="en-US" sz="2799" dirty="0" err="1">
                          <a:solidFill>
                            <a:srgbClr val="FEFEFE"/>
                          </a:solidFill>
                          <a:latin typeface="Clear Sans"/>
                        </a:rPr>
                        <a:t>metrics.accuracy_score</a:t>
                      </a:r>
                      <a:r>
                        <a:rPr lang="en-US" sz="2799" dirty="0">
                          <a:solidFill>
                            <a:srgbClr val="FEFEFE"/>
                          </a:solidFill>
                          <a:latin typeface="Clear Sans"/>
                        </a:rPr>
                        <a:t>(</a:t>
                      </a:r>
                      <a:r>
                        <a:rPr lang="en-US" sz="2799" dirty="0" err="1">
                          <a:solidFill>
                            <a:srgbClr val="FEFEFE"/>
                          </a:solidFill>
                          <a:latin typeface="Clear Sans"/>
                        </a:rPr>
                        <a:t>y_test</a:t>
                      </a:r>
                      <a:r>
                        <a:rPr lang="en-US" sz="2799" dirty="0">
                          <a:solidFill>
                            <a:srgbClr val="FEFEFE"/>
                          </a:solidFill>
                          <a:latin typeface="Clear Sans"/>
                        </a:rPr>
                        <a:t>, </a:t>
                      </a:r>
                      <a:r>
                        <a:rPr lang="en-US" sz="2799" dirty="0" err="1">
                          <a:solidFill>
                            <a:srgbClr val="FEFEFE"/>
                          </a:solidFill>
                          <a:latin typeface="Clear Sans"/>
                        </a:rPr>
                        <a:t>y_pred</a:t>
                      </a:r>
                      <a:r>
                        <a:rPr lang="en-US" sz="2799" dirty="0">
                          <a:solidFill>
                            <a:srgbClr val="FEFEFE"/>
                          </a:solidFill>
                          <a:latin typeface="Clear Sans"/>
                        </a:rPr>
                        <a:t>)) </a:t>
                      </a:r>
                    </a:p>
                  </a:txBody>
                  <a:tcPr marL="190500" marR="190500" marT="190500" marB="190500" anchor="ctr">
                    <a:lnL w="0" cap="flat" cmpd="sng" algn="ctr">
                      <a:solidFill>
                        <a:srgbClr val="94DDDE"/>
                      </a:solidFill>
                      <a:prstDash val="solid"/>
                      <a:round/>
                      <a:headEnd type="none" w="med" len="med"/>
                      <a:tailEnd type="none" w="med" len="med"/>
                    </a:lnL>
                    <a:lnR w="0" cap="flat" cmpd="sng" algn="ctr">
                      <a:solidFill>
                        <a:srgbClr val="94DDDE"/>
                      </a:solidFill>
                      <a:prstDash val="solid"/>
                      <a:round/>
                      <a:headEnd type="none" w="med" len="med"/>
                      <a:tailEnd type="none" w="med" len="med"/>
                    </a:lnR>
                    <a:lnT w="0" cap="flat" cmpd="sng" algn="ctr">
                      <a:solidFill>
                        <a:srgbClr val="94DDDE"/>
                      </a:solidFill>
                      <a:prstDash val="solid"/>
                      <a:round/>
                      <a:headEnd type="none" w="med" len="med"/>
                      <a:tailEnd type="none" w="med" len="med"/>
                    </a:lnT>
                    <a:lnB w="0" cap="flat" cmpd="sng" algn="ctr">
                      <a:solidFill>
                        <a:srgbClr val="94DDD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77003"/>
            <a:ext cx="6563698" cy="7732993"/>
            <a:chOff x="0" y="0"/>
            <a:chExt cx="8751597" cy="10310658"/>
          </a:xfrm>
        </p:grpSpPr>
        <p:sp>
          <p:nvSpPr>
            <p:cNvPr id="3" name="TextBox 3"/>
            <p:cNvSpPr txBox="1"/>
            <p:nvPr/>
          </p:nvSpPr>
          <p:spPr>
            <a:xfrm>
              <a:off x="0" y="85725"/>
              <a:ext cx="8751597" cy="5728335"/>
            </a:xfrm>
            <a:prstGeom prst="rect">
              <a:avLst/>
            </a:prstGeom>
          </p:spPr>
          <p:txBody>
            <a:bodyPr lIns="0" tIns="0" rIns="0" bIns="0" rtlCol="0" anchor="t">
              <a:spAutoFit/>
            </a:bodyPr>
            <a:lstStyle/>
            <a:p>
              <a:pPr algn="l">
                <a:lnSpc>
                  <a:spcPts val="6719"/>
                </a:lnSpc>
              </a:pPr>
              <a:r>
                <a:rPr lang="en-US" sz="6399" u="sng" spc="-159">
                  <a:solidFill>
                    <a:srgbClr val="F7B4A7"/>
                  </a:solidFill>
                  <a:latin typeface="Clear Sans Bold"/>
                  <a:hlinkClick r:id="rId2" tooltip="https://bilimgenc.tubitak.gov.tr/makale/robotlar-otizmli-cocuklarin-sosyal-becerilerini-gelistirmeye-yardimci-olabilir"/>
                </a:rPr>
                <a:t>Robotlar Otizmli Çocukların Sosyal Becerilerini Geliştirmeye Yardımcı Olabilir</a:t>
              </a:r>
            </a:p>
          </p:txBody>
        </p:sp>
        <p:sp>
          <p:nvSpPr>
            <p:cNvPr id="4" name="TextBox 4"/>
            <p:cNvSpPr txBox="1"/>
            <p:nvPr/>
          </p:nvSpPr>
          <p:spPr>
            <a:xfrm>
              <a:off x="0" y="6236921"/>
              <a:ext cx="8509133" cy="4073737"/>
            </a:xfrm>
            <a:prstGeom prst="rect">
              <a:avLst/>
            </a:prstGeom>
          </p:spPr>
          <p:txBody>
            <a:bodyPr lIns="0" tIns="0" rIns="0" bIns="0" rtlCol="0" anchor="t">
              <a:spAutoFit/>
            </a:bodyPr>
            <a:lstStyle/>
            <a:p>
              <a:pPr algn="l">
                <a:lnSpc>
                  <a:spcPts val="4060"/>
                </a:lnSpc>
              </a:pPr>
              <a:r>
                <a:rPr lang="en-US" sz="2900">
                  <a:solidFill>
                    <a:srgbClr val="94DDDE"/>
                  </a:solidFill>
                  <a:latin typeface="Clear Sans"/>
                </a:rPr>
                <a:t>TÜBİTAK BİLİM VE GENÇ MAKALE</a:t>
              </a:r>
            </a:p>
            <a:p>
              <a:pPr algn="l">
                <a:lnSpc>
                  <a:spcPts val="4060"/>
                </a:lnSpc>
              </a:pPr>
              <a:endParaRPr lang="en-US" sz="2900">
                <a:solidFill>
                  <a:srgbClr val="94DDDE"/>
                </a:solidFill>
                <a:latin typeface="Clear Sans"/>
              </a:endParaRPr>
            </a:p>
            <a:p>
              <a:pPr algn="l">
                <a:lnSpc>
                  <a:spcPts val="4060"/>
                </a:lnSpc>
              </a:pPr>
              <a:r>
                <a:rPr lang="en-US" sz="2900" u="sng">
                  <a:solidFill>
                    <a:srgbClr val="94DDDE"/>
                  </a:solidFill>
                  <a:latin typeface="Clear Sans"/>
                  <a:hlinkClick r:id="rId2" tooltip="https://bilimgenc.tubitak.gov.tr/makale/robotlar-otizmli-cocuklarin-sosyal-becerilerini-gelistirmeye-yardimci-olabilir"/>
                </a:rPr>
                <a:t>HTTPS://BILIMGENC.TUBITAK.GOV.TR/MAKALE/ROBOTLAR-OTIZMLI-COCUKLARIN-SOSYAL-BECERILERINI-GELISTIRMEYE-YARDIMCI-OLABILIR</a:t>
              </a:r>
            </a:p>
          </p:txBody>
        </p:sp>
      </p:grpSp>
      <p:pic>
        <p:nvPicPr>
          <p:cNvPr id="5" name="Picture 5"/>
          <p:cNvPicPr>
            <a:picLocks noChangeAspect="1"/>
          </p:cNvPicPr>
          <p:nvPr/>
        </p:nvPicPr>
        <p:blipFill>
          <a:blip r:embed="rId3"/>
          <a:stretch>
            <a:fillRect/>
          </a:stretch>
        </p:blipFill>
        <p:spPr>
          <a:xfrm>
            <a:off x="8714339" y="956764"/>
            <a:ext cx="8778149" cy="83734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36757"/>
            <a:ext cx="10257527" cy="0"/>
          </a:xfrm>
          <a:prstGeom prst="line">
            <a:avLst/>
          </a:prstGeom>
          <a:ln w="28575" cap="rnd">
            <a:solidFill>
              <a:srgbClr val="F0ABC1"/>
            </a:solidFill>
            <a:prstDash val="solid"/>
            <a:headEnd type="none" w="sm" len="sm"/>
            <a:tailEnd type="none" w="sm" len="sm"/>
          </a:ln>
        </p:spPr>
      </p:sp>
      <p:sp>
        <p:nvSpPr>
          <p:cNvPr id="3" name="Freeform 3"/>
          <p:cNvSpPr/>
          <p:nvPr/>
        </p:nvSpPr>
        <p:spPr>
          <a:xfrm>
            <a:off x="8304024" y="3868098"/>
            <a:ext cx="2332479" cy="2349566"/>
          </a:xfrm>
          <a:custGeom>
            <a:avLst/>
            <a:gdLst/>
            <a:ahLst/>
            <a:cxnLst/>
            <a:rect l="l" t="t" r="r" b="b"/>
            <a:pathLst>
              <a:path w="2332479" h="2349566">
                <a:moveTo>
                  <a:pt x="0" y="0"/>
                </a:moveTo>
                <a:lnTo>
                  <a:pt x="2332479" y="0"/>
                </a:lnTo>
                <a:lnTo>
                  <a:pt x="2332479" y="2349566"/>
                </a:lnTo>
                <a:lnTo>
                  <a:pt x="0" y="2349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11191" y="1315606"/>
            <a:ext cx="1935827" cy="1724646"/>
          </a:xfrm>
          <a:custGeom>
            <a:avLst/>
            <a:gdLst/>
            <a:ahLst/>
            <a:cxnLst/>
            <a:rect l="l" t="t" r="r" b="b"/>
            <a:pathLst>
              <a:path w="1935827" h="1724646">
                <a:moveTo>
                  <a:pt x="0" y="0"/>
                </a:moveTo>
                <a:lnTo>
                  <a:pt x="1935828" y="0"/>
                </a:lnTo>
                <a:lnTo>
                  <a:pt x="1935828" y="1724646"/>
                </a:lnTo>
                <a:lnTo>
                  <a:pt x="0" y="172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53032" y="4310816"/>
            <a:ext cx="2130348" cy="1464130"/>
          </a:xfrm>
          <a:custGeom>
            <a:avLst/>
            <a:gdLst/>
            <a:ahLst/>
            <a:cxnLst/>
            <a:rect l="l" t="t" r="r" b="b"/>
            <a:pathLst>
              <a:path w="2130348" h="1464130">
                <a:moveTo>
                  <a:pt x="0" y="0"/>
                </a:moveTo>
                <a:lnTo>
                  <a:pt x="2130348" y="0"/>
                </a:lnTo>
                <a:lnTo>
                  <a:pt x="2130348" y="1464130"/>
                </a:lnTo>
                <a:lnTo>
                  <a:pt x="0" y="1464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861603" y="3919134"/>
            <a:ext cx="2035004" cy="2247494"/>
          </a:xfrm>
          <a:custGeom>
            <a:avLst/>
            <a:gdLst/>
            <a:ahLst/>
            <a:cxnLst/>
            <a:rect l="l" t="t" r="r" b="b"/>
            <a:pathLst>
              <a:path w="2035004" h="2247494">
                <a:moveTo>
                  <a:pt x="0" y="0"/>
                </a:moveTo>
                <a:lnTo>
                  <a:pt x="2035004" y="0"/>
                </a:lnTo>
                <a:lnTo>
                  <a:pt x="2035004" y="2247494"/>
                </a:lnTo>
                <a:lnTo>
                  <a:pt x="0" y="22474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9815" y="7045510"/>
            <a:ext cx="3096780" cy="2212790"/>
          </a:xfrm>
          <a:custGeom>
            <a:avLst/>
            <a:gdLst/>
            <a:ahLst/>
            <a:cxnLst/>
            <a:rect l="l" t="t" r="r" b="b"/>
            <a:pathLst>
              <a:path w="3096780" h="2212790">
                <a:moveTo>
                  <a:pt x="0" y="0"/>
                </a:moveTo>
                <a:lnTo>
                  <a:pt x="3096781" y="0"/>
                </a:lnTo>
                <a:lnTo>
                  <a:pt x="3096781" y="2212790"/>
                </a:lnTo>
                <a:lnTo>
                  <a:pt x="0" y="2212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4802884" y="7045510"/>
            <a:ext cx="2152442" cy="2212790"/>
          </a:xfrm>
          <a:custGeom>
            <a:avLst/>
            <a:gdLst/>
            <a:ahLst/>
            <a:cxnLst/>
            <a:rect l="l" t="t" r="r" b="b"/>
            <a:pathLst>
              <a:path w="2152442" h="2212790">
                <a:moveTo>
                  <a:pt x="0" y="0"/>
                </a:moveTo>
                <a:lnTo>
                  <a:pt x="2152442" y="0"/>
                </a:lnTo>
                <a:lnTo>
                  <a:pt x="2152442" y="2212790"/>
                </a:lnTo>
                <a:lnTo>
                  <a:pt x="0" y="22127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761212" y="1028700"/>
            <a:ext cx="1913988" cy="2298458"/>
          </a:xfrm>
          <a:custGeom>
            <a:avLst/>
            <a:gdLst/>
            <a:ahLst/>
            <a:cxnLst/>
            <a:rect l="l" t="t" r="r" b="b"/>
            <a:pathLst>
              <a:path w="1913988" h="2298458">
                <a:moveTo>
                  <a:pt x="0" y="0"/>
                </a:moveTo>
                <a:lnTo>
                  <a:pt x="1913988" y="0"/>
                </a:lnTo>
                <a:lnTo>
                  <a:pt x="1913988" y="2298458"/>
                </a:lnTo>
                <a:lnTo>
                  <a:pt x="0" y="22984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8438298" y="7045510"/>
            <a:ext cx="2063930" cy="2212790"/>
          </a:xfrm>
          <a:custGeom>
            <a:avLst/>
            <a:gdLst/>
            <a:ahLst/>
            <a:cxnLst/>
            <a:rect l="l" t="t" r="r" b="b"/>
            <a:pathLst>
              <a:path w="2063930" h="2212790">
                <a:moveTo>
                  <a:pt x="0" y="0"/>
                </a:moveTo>
                <a:lnTo>
                  <a:pt x="2063930" y="0"/>
                </a:lnTo>
                <a:lnTo>
                  <a:pt x="2063930" y="2212790"/>
                </a:lnTo>
                <a:lnTo>
                  <a:pt x="0" y="221279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8939529" y="1028700"/>
            <a:ext cx="1061469" cy="2298458"/>
          </a:xfrm>
          <a:custGeom>
            <a:avLst/>
            <a:gdLst/>
            <a:ahLst/>
            <a:cxnLst/>
            <a:rect l="l" t="t" r="r" b="b"/>
            <a:pathLst>
              <a:path w="1061469" h="2298458">
                <a:moveTo>
                  <a:pt x="0" y="0"/>
                </a:moveTo>
                <a:lnTo>
                  <a:pt x="1061469" y="0"/>
                </a:lnTo>
                <a:lnTo>
                  <a:pt x="1061469" y="2298458"/>
                </a:lnTo>
                <a:lnTo>
                  <a:pt x="0" y="229845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2" name="Group 12"/>
          <p:cNvGrpSpPr/>
          <p:nvPr/>
        </p:nvGrpSpPr>
        <p:grpSpPr>
          <a:xfrm>
            <a:off x="1028700" y="2969546"/>
            <a:ext cx="4880374" cy="4347907"/>
            <a:chOff x="0" y="0"/>
            <a:chExt cx="6507166" cy="5797210"/>
          </a:xfrm>
        </p:grpSpPr>
        <p:sp>
          <p:nvSpPr>
            <p:cNvPr id="13" name="TextBox 13"/>
            <p:cNvSpPr txBox="1"/>
            <p:nvPr/>
          </p:nvSpPr>
          <p:spPr>
            <a:xfrm>
              <a:off x="0" y="85725"/>
              <a:ext cx="6507166" cy="3467735"/>
            </a:xfrm>
            <a:prstGeom prst="rect">
              <a:avLst/>
            </a:prstGeom>
          </p:spPr>
          <p:txBody>
            <a:bodyPr lIns="0" tIns="0" rIns="0" bIns="0" rtlCol="0" anchor="t">
              <a:spAutoFit/>
            </a:bodyPr>
            <a:lstStyle/>
            <a:p>
              <a:pPr marL="0" lvl="0" indent="0" algn="l">
                <a:lnSpc>
                  <a:spcPts val="6719"/>
                </a:lnSpc>
              </a:pPr>
              <a:r>
                <a:rPr lang="en-US" sz="6399">
                  <a:solidFill>
                    <a:srgbClr val="F0ABC1"/>
                  </a:solidFill>
                  <a:latin typeface="Clear Sans Bold"/>
                </a:rPr>
                <a:t>Derste Kullanılan Materyaller</a:t>
              </a:r>
            </a:p>
          </p:txBody>
        </p:sp>
        <p:sp>
          <p:nvSpPr>
            <p:cNvPr id="14" name="TextBox 14"/>
            <p:cNvSpPr txBox="1"/>
            <p:nvPr/>
          </p:nvSpPr>
          <p:spPr>
            <a:xfrm>
              <a:off x="0" y="3853686"/>
              <a:ext cx="6507166" cy="1943523"/>
            </a:xfrm>
            <a:prstGeom prst="rect">
              <a:avLst/>
            </a:prstGeom>
          </p:spPr>
          <p:txBody>
            <a:bodyPr lIns="0" tIns="0" rIns="0" bIns="0" rtlCol="0" anchor="t">
              <a:spAutoFit/>
            </a:bodyPr>
            <a:lstStyle/>
            <a:p>
              <a:pPr marL="604519" lvl="1" indent="-302260" algn="l">
                <a:lnSpc>
                  <a:spcPts val="3919"/>
                </a:lnSpc>
                <a:buFont typeface="Arial"/>
                <a:buChar char="•"/>
              </a:pPr>
              <a:r>
                <a:rPr lang="en-US" sz="2799" u="sng">
                  <a:solidFill>
                    <a:srgbClr val="FEFEFE"/>
                  </a:solidFill>
                  <a:latin typeface="Clear Sans Bold"/>
                  <a:hlinkClick r:id="rId20" tooltip="https://drive.google.com/drive/folders/1b9_RPHWU5M7NBByP8GSV1hojnZ8M6icF"/>
                </a:rPr>
                <a:t>Derste Yazdığımız Kodlar</a:t>
              </a:r>
            </a:p>
            <a:p>
              <a:pPr algn="l">
                <a:lnSpc>
                  <a:spcPts val="3919"/>
                </a:lnSpc>
              </a:pPr>
              <a:endParaRPr lang="en-US" sz="2799" u="sng">
                <a:solidFill>
                  <a:srgbClr val="FEFEFE"/>
                </a:solidFill>
                <a:latin typeface="Clear Sans Bold"/>
                <a:hlinkClick r:id="rId20" tooltip="https://drive.google.com/drive/folders/1b9_RPHWU5M7NBByP8GSV1hojnZ8M6icF"/>
              </a:endParaRPr>
            </a:p>
            <a:p>
              <a:pPr marL="604519" lvl="1" indent="-302260" algn="l">
                <a:lnSpc>
                  <a:spcPts val="3919"/>
                </a:lnSpc>
                <a:buFont typeface="Arial"/>
                <a:buChar char="•"/>
              </a:pPr>
              <a:r>
                <a:rPr lang="en-US" sz="2799" u="sng">
                  <a:solidFill>
                    <a:srgbClr val="FEFEFE"/>
                  </a:solidFill>
                  <a:latin typeface="Clear Sans Bold"/>
                  <a:hlinkClick r:id="rId20" tooltip="https://drive.google.com/drive/folders/1b9_RPHWU5M7NBByP8GSV1hojnZ8M6icF"/>
                </a:rPr>
                <a:t>Python Ders Videoları</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77871" y="2600376"/>
            <a:ext cx="7312717" cy="5086249"/>
            <a:chOff x="0" y="0"/>
            <a:chExt cx="9750289" cy="6781665"/>
          </a:xfrm>
        </p:grpSpPr>
        <p:sp>
          <p:nvSpPr>
            <p:cNvPr id="7" name="TextBox 7"/>
            <p:cNvSpPr txBox="1"/>
            <p:nvPr/>
          </p:nvSpPr>
          <p:spPr>
            <a:xfrm>
              <a:off x="0" y="190500"/>
              <a:ext cx="9750289" cy="5241714"/>
            </a:xfrm>
            <a:prstGeom prst="rect">
              <a:avLst/>
            </a:prstGeom>
          </p:spPr>
          <p:txBody>
            <a:bodyPr lIns="0" tIns="0" rIns="0" bIns="0" rtlCol="0" anchor="t">
              <a:spAutoFit/>
            </a:bodyPr>
            <a:lstStyle/>
            <a:p>
              <a:pPr algn="l">
                <a:lnSpc>
                  <a:spcPts val="7520"/>
                </a:lnSpc>
              </a:pPr>
              <a:r>
                <a:rPr lang="en-US" sz="8000" spc="-88">
                  <a:solidFill>
                    <a:srgbClr val="2B4B82"/>
                  </a:solidFill>
                  <a:latin typeface="Clear Sans Bold"/>
                </a:rPr>
                <a:t>3. Dersimize Katılımınız İçin Teşekkür Ederim</a:t>
              </a:r>
            </a:p>
          </p:txBody>
        </p:sp>
        <p:sp>
          <p:nvSpPr>
            <p:cNvPr id="8" name="TextBox 8"/>
            <p:cNvSpPr txBox="1"/>
            <p:nvPr/>
          </p:nvSpPr>
          <p:spPr>
            <a:xfrm>
              <a:off x="0" y="6030037"/>
              <a:ext cx="9750289" cy="751628"/>
            </a:xfrm>
            <a:prstGeom prst="rect">
              <a:avLst/>
            </a:prstGeom>
          </p:spPr>
          <p:txBody>
            <a:bodyPr lIns="0" tIns="0" rIns="0" bIns="0" rtlCol="0" anchor="t">
              <a:spAutoFit/>
            </a:bodyPr>
            <a:lstStyle/>
            <a:p>
              <a:pPr algn="l">
                <a:lnSpc>
                  <a:spcPts val="4759"/>
                </a:lnSpc>
              </a:pPr>
              <a:r>
                <a:rPr lang="en-US" sz="3399">
                  <a:solidFill>
                    <a:srgbClr val="2B4B82"/>
                  </a:solidFill>
                  <a:latin typeface="Clear Sans"/>
                </a:rPr>
                <a:t>Sorunuz var mı?</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8242167" y="4021632"/>
            <a:ext cx="9319119" cy="3880485"/>
          </a:xfrm>
          <a:prstGeom prst="rect">
            <a:avLst/>
          </a:prstGeom>
        </p:spPr>
        <p:txBody>
          <a:bodyPr lIns="0" tIns="0" rIns="0" bIns="0" rtlCol="0" anchor="t">
            <a:spAutoFit/>
          </a:bodyPr>
          <a:lstStyle/>
          <a:p>
            <a:pPr algn="l">
              <a:lnSpc>
                <a:spcPts val="8400"/>
              </a:lnSpc>
            </a:pPr>
            <a:r>
              <a:rPr lang="en-US" sz="8000">
                <a:solidFill>
                  <a:srgbClr val="F0ABC1"/>
                </a:solidFill>
                <a:latin typeface="Clear Sans Bold"/>
              </a:rPr>
              <a:t>Sümeyra Aydemir</a:t>
            </a:r>
          </a:p>
          <a:p>
            <a:pPr algn="l">
              <a:lnSpc>
                <a:spcPts val="6719"/>
              </a:lnSpc>
            </a:pPr>
            <a:endParaRPr lang="en-US" sz="8000">
              <a:solidFill>
                <a:srgbClr val="F0ABC1"/>
              </a:solidFill>
              <a:latin typeface="Clear Sans Bold"/>
            </a:endParaRPr>
          </a:p>
          <a:p>
            <a:pPr algn="l">
              <a:lnSpc>
                <a:spcPts val="5250"/>
              </a:lnSpc>
            </a:pPr>
            <a:r>
              <a:rPr lang="en-US" sz="5000">
                <a:solidFill>
                  <a:srgbClr val="94DDDE"/>
                </a:solidFill>
                <a:latin typeface="Clear Sans Bold"/>
              </a:rPr>
              <a:t>Deneyap Yapay Zeka Eğitmeni</a:t>
            </a:r>
          </a:p>
          <a:p>
            <a:pPr algn="l">
              <a:lnSpc>
                <a:spcPts val="6719"/>
              </a:lnSpc>
            </a:pPr>
            <a:endParaRPr lang="en-US" sz="5000">
              <a:solidFill>
                <a:srgbClr val="94DDDE"/>
              </a:solidFill>
              <a:latin typeface="Clear Sans Bold"/>
            </a:endParaRPr>
          </a:p>
          <a:p>
            <a:pPr algn="l">
              <a:lnSpc>
                <a:spcPts val="3569"/>
              </a:lnSpc>
            </a:pPr>
            <a:r>
              <a:rPr lang="en-US" sz="3399">
                <a:solidFill>
                  <a:srgbClr val="CE8992"/>
                </a:solidFill>
                <a:latin typeface="Clear Sans"/>
              </a:rPr>
              <a:t>Haftaya 4. dersimizde görüşmek üzere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1028700" y="1920102"/>
            <a:ext cx="7409860" cy="5681296"/>
          </a:xfrm>
          <a:custGeom>
            <a:avLst/>
            <a:gdLst/>
            <a:ahLst/>
            <a:cxnLst/>
            <a:rect l="l" t="t" r="r" b="b"/>
            <a:pathLst>
              <a:path w="7409860" h="5681296">
                <a:moveTo>
                  <a:pt x="0" y="0"/>
                </a:moveTo>
                <a:lnTo>
                  <a:pt x="7409860" y="0"/>
                </a:lnTo>
                <a:lnTo>
                  <a:pt x="7409860" y="5681296"/>
                </a:lnTo>
                <a:lnTo>
                  <a:pt x="0" y="5681296"/>
                </a:lnTo>
                <a:lnTo>
                  <a:pt x="0" y="0"/>
                </a:lnTo>
                <a:close/>
              </a:path>
            </a:pathLst>
          </a:custGeom>
          <a:blipFill>
            <a:blip r:embed="rId2"/>
            <a:stretch>
              <a:fillRect/>
            </a:stretch>
          </a:blipFill>
        </p:spPr>
      </p:sp>
      <p:sp>
        <p:nvSpPr>
          <p:cNvPr id="3" name="Freeform 3"/>
          <p:cNvSpPr/>
          <p:nvPr/>
        </p:nvSpPr>
        <p:spPr>
          <a:xfrm>
            <a:off x="9144000" y="2466749"/>
            <a:ext cx="8115300" cy="4628498"/>
          </a:xfrm>
          <a:custGeom>
            <a:avLst/>
            <a:gdLst/>
            <a:ahLst/>
            <a:cxnLst/>
            <a:rect l="l" t="t" r="r" b="b"/>
            <a:pathLst>
              <a:path w="8115300" h="4628498">
                <a:moveTo>
                  <a:pt x="0" y="0"/>
                </a:moveTo>
                <a:lnTo>
                  <a:pt x="8115300" y="0"/>
                </a:lnTo>
                <a:lnTo>
                  <a:pt x="8115300" y="4628498"/>
                </a:lnTo>
                <a:lnTo>
                  <a:pt x="0" y="4628498"/>
                </a:lnTo>
                <a:lnTo>
                  <a:pt x="0" y="0"/>
                </a:lnTo>
                <a:close/>
              </a:path>
            </a:pathLst>
          </a:custGeom>
          <a:blipFill>
            <a:blip r:embed="rId3"/>
            <a:stretch>
              <a:fillRect/>
            </a:stretch>
          </a:blipFill>
        </p:spPr>
      </p:sp>
      <p:sp>
        <p:nvSpPr>
          <p:cNvPr id="4" name="TextBox 4"/>
          <p:cNvSpPr txBox="1"/>
          <p:nvPr/>
        </p:nvSpPr>
        <p:spPr>
          <a:xfrm>
            <a:off x="1028700" y="7595235"/>
            <a:ext cx="16230600" cy="1663065"/>
          </a:xfrm>
          <a:prstGeom prst="rect">
            <a:avLst/>
          </a:prstGeom>
        </p:spPr>
        <p:txBody>
          <a:bodyPr lIns="0" tIns="0" rIns="0" bIns="0" rtlCol="0" anchor="t">
            <a:spAutoFit/>
          </a:bodyPr>
          <a:lstStyle/>
          <a:p>
            <a:pPr algn="l">
              <a:lnSpc>
                <a:spcPts val="3359"/>
              </a:lnSpc>
            </a:pPr>
            <a:endParaRPr/>
          </a:p>
          <a:p>
            <a:pPr algn="l">
              <a:lnSpc>
                <a:spcPts val="3359"/>
              </a:lnSpc>
            </a:pPr>
            <a:r>
              <a:rPr lang="en-US" sz="2400">
                <a:solidFill>
                  <a:srgbClr val="2B4B82"/>
                </a:solidFill>
                <a:latin typeface="Clear Sans"/>
              </a:rPr>
              <a:t>Büyük verinin diğer önemli bileşeni ise veri çeşitliliğidir. Verilerin belirli bir yapısı yoktur. Şekil 3.3’te gösterildiği gibi Sensörden alınan verilerin toplandığı .log dosyaları, resim, ses metin .txt dosyaları, şirket veri tabanlarının .csv (excel) dosyaları, twitterdan alınan .json verileri gibi birçok farklı veri çeşitliliği vardır.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4392418" y="4320540"/>
            <a:ext cx="9503164" cy="4937760"/>
          </a:xfrm>
          <a:custGeom>
            <a:avLst/>
            <a:gdLst/>
            <a:ahLst/>
            <a:cxnLst/>
            <a:rect l="l" t="t" r="r" b="b"/>
            <a:pathLst>
              <a:path w="9503164" h="4937760">
                <a:moveTo>
                  <a:pt x="0" y="0"/>
                </a:moveTo>
                <a:lnTo>
                  <a:pt x="9503164" y="0"/>
                </a:lnTo>
                <a:lnTo>
                  <a:pt x="9503164" y="4937760"/>
                </a:lnTo>
                <a:lnTo>
                  <a:pt x="0" y="4937760"/>
                </a:lnTo>
                <a:lnTo>
                  <a:pt x="0" y="0"/>
                </a:lnTo>
                <a:close/>
              </a:path>
            </a:pathLst>
          </a:custGeom>
          <a:blipFill>
            <a:blip r:embed="rId2"/>
            <a:stretch>
              <a:fillRect/>
            </a:stretch>
          </a:blipFill>
        </p:spPr>
      </p:sp>
      <p:sp>
        <p:nvSpPr>
          <p:cNvPr id="3" name="TextBox 3"/>
          <p:cNvSpPr txBox="1"/>
          <p:nvPr/>
        </p:nvSpPr>
        <p:spPr>
          <a:xfrm>
            <a:off x="1028700" y="1190625"/>
            <a:ext cx="16230600" cy="29203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Büyük verinin dördüncü bileşeni ise verinin düzensiz, karmaşık ve kirli olmasıdır. Şekil 3.4’te gösterildiği gibi akan bir trafikte arabanın üzerinde bulunan sensörler vasıtasıyla araçların hızları alınmaktadır. Böylece araçların ortalama hızların göre, ileride karşılacakları trafik lambalarının kırmızı veya yeşil yanma sürelerinin arttırılması ayarlanmaktadır. Ancak veriler analiz edilirken bir (1) tane aracın hızı için -10 km/saat olarak yanlış bir değer gelmektedir. Aracın hızının eksi (-) değer gelmesi oluşturulacak modelde yanlış bir sonuca neden olabilir. Bu durum verinin düzensiz ve karmaşık olmasına bir örnektir. Bu nedenle bu verilerin öncelikle doğru bir formata getirilmesi ya da veri setinden çıkarılması (temizlenmesi) gerekir.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992271" y="2865532"/>
            <a:ext cx="12303458" cy="6392768"/>
          </a:xfrm>
          <a:custGeom>
            <a:avLst/>
            <a:gdLst/>
            <a:ahLst/>
            <a:cxnLst/>
            <a:rect l="l" t="t" r="r" b="b"/>
            <a:pathLst>
              <a:path w="12303458" h="6392768">
                <a:moveTo>
                  <a:pt x="0" y="0"/>
                </a:moveTo>
                <a:lnTo>
                  <a:pt x="12303458" y="0"/>
                </a:lnTo>
                <a:lnTo>
                  <a:pt x="12303458" y="6392768"/>
                </a:lnTo>
                <a:lnTo>
                  <a:pt x="0" y="6392768"/>
                </a:lnTo>
                <a:lnTo>
                  <a:pt x="0" y="0"/>
                </a:lnTo>
                <a:close/>
              </a:path>
            </a:pathLst>
          </a:custGeom>
          <a:blipFill>
            <a:blip r:embed="rId2"/>
            <a:stretch>
              <a:fillRect/>
            </a:stretch>
          </a:blipFill>
        </p:spPr>
      </p:sp>
      <p:sp>
        <p:nvSpPr>
          <p:cNvPr id="3" name="TextBox 3"/>
          <p:cNvSpPr txBox="1"/>
          <p:nvPr/>
        </p:nvSpPr>
        <p:spPr>
          <a:xfrm>
            <a:off x="1028700" y="981075"/>
            <a:ext cx="16230600" cy="1663065"/>
          </a:xfrm>
          <a:prstGeom prst="rect">
            <a:avLst/>
          </a:prstGeom>
        </p:spPr>
        <p:txBody>
          <a:bodyPr lIns="0" tIns="0" rIns="0" bIns="0" rtlCol="0" anchor="t">
            <a:spAutoFit/>
          </a:bodyPr>
          <a:lstStyle/>
          <a:p>
            <a:pPr algn="l">
              <a:lnSpc>
                <a:spcPts val="3359"/>
              </a:lnSpc>
            </a:pPr>
            <a:r>
              <a:rPr lang="en-US" sz="2400">
                <a:solidFill>
                  <a:srgbClr val="F0ABC1"/>
                </a:solidFill>
                <a:latin typeface="Clear Sans"/>
              </a:rPr>
              <a:t>Büyük verinin son bileşeni verinin anlamlandırılmasıdır. Şekil 3.5’te gösterildiği gibi bir sinema uygulaması ile iki öğrenciden ilki farklı türde 10 tane film, diğeri ise yine ilk öğrenciye benzer 9 film almaktadır. Verinin anlamlandırılmasında 9 film alan öğrenciye benzer filmler alan öğrenciler incelenerek 10. (onuncu) film öğrenciye tavsiye olarak sunulmaktadır.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107772" y="2988030"/>
            <a:ext cx="10072456" cy="6270270"/>
          </a:xfrm>
          <a:custGeom>
            <a:avLst/>
            <a:gdLst/>
            <a:ahLst/>
            <a:cxnLst/>
            <a:rect l="l" t="t" r="r" b="b"/>
            <a:pathLst>
              <a:path w="10072456" h="6270270">
                <a:moveTo>
                  <a:pt x="0" y="0"/>
                </a:moveTo>
                <a:lnTo>
                  <a:pt x="10072456" y="0"/>
                </a:lnTo>
                <a:lnTo>
                  <a:pt x="10072456" y="6270270"/>
                </a:lnTo>
                <a:lnTo>
                  <a:pt x="0" y="6270270"/>
                </a:lnTo>
                <a:lnTo>
                  <a:pt x="0" y="0"/>
                </a:lnTo>
                <a:close/>
              </a:path>
            </a:pathLst>
          </a:custGeom>
          <a:blipFill>
            <a:blip r:embed="rId2"/>
            <a:stretch>
              <a:fillRect/>
            </a:stretch>
          </a:blipFill>
        </p:spPr>
      </p:sp>
      <p:sp>
        <p:nvSpPr>
          <p:cNvPr id="3" name="TextBox 3"/>
          <p:cNvSpPr txBox="1"/>
          <p:nvPr/>
        </p:nvSpPr>
        <p:spPr>
          <a:xfrm>
            <a:off x="1028700" y="981075"/>
            <a:ext cx="16230600" cy="1663065"/>
          </a:xfrm>
          <a:prstGeom prst="rect">
            <a:avLst/>
          </a:prstGeom>
        </p:spPr>
        <p:txBody>
          <a:bodyPr lIns="0" tIns="0" rIns="0" bIns="0" rtlCol="0" anchor="t">
            <a:spAutoFit/>
          </a:bodyPr>
          <a:lstStyle/>
          <a:p>
            <a:pPr algn="l">
              <a:lnSpc>
                <a:spcPts val="3359"/>
              </a:lnSpc>
            </a:pPr>
            <a:r>
              <a:rPr lang="en-US" sz="2400">
                <a:solidFill>
                  <a:srgbClr val="2B4B82"/>
                </a:solidFill>
                <a:latin typeface="Clear Sans"/>
              </a:rPr>
              <a:t>Büyük verileri anlamlandıran bireyler, kurumlar ve ülkeler kendilerini geliştirirken anlamlandıramayanlar ise zamanla teknolojinin gerisinde kalarak popülerliklerini ve sermayelerini kaybetmektedirler. Büyük veriyi değerlendirmek için makine öğrenme yöntemi sıklıkla kullanılmaktadır. Makine öğrenmesi akıllı cihazların verileri işleyerek, kendi kendine karar vererek bir problemi çözme sürecidir.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3C3C"/>
        </a:solidFill>
        <a:effectLst/>
      </p:bgPr>
    </p:bg>
    <p:spTree>
      <p:nvGrpSpPr>
        <p:cNvPr id="1" name=""/>
        <p:cNvGrpSpPr/>
        <p:nvPr/>
      </p:nvGrpSpPr>
      <p:grpSpPr>
        <a:xfrm>
          <a:off x="0" y="0"/>
          <a:ext cx="0" cy="0"/>
          <a:chOff x="0" y="0"/>
          <a:chExt cx="0" cy="0"/>
        </a:xfrm>
      </p:grpSpPr>
      <p:sp>
        <p:nvSpPr>
          <p:cNvPr id="2" name="Freeform 2"/>
          <p:cNvSpPr/>
          <p:nvPr/>
        </p:nvSpPr>
        <p:spPr>
          <a:xfrm>
            <a:off x="10401300" y="5106670"/>
            <a:ext cx="6858000" cy="4114800"/>
          </a:xfrm>
          <a:custGeom>
            <a:avLst/>
            <a:gdLst/>
            <a:ahLst/>
            <a:cxnLst/>
            <a:rect l="l" t="t" r="r" b="b"/>
            <a:pathLst>
              <a:path w="6858000" h="4114800">
                <a:moveTo>
                  <a:pt x="0" y="0"/>
                </a:moveTo>
                <a:lnTo>
                  <a:pt x="6858000" y="0"/>
                </a:lnTo>
                <a:lnTo>
                  <a:pt x="6858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971550"/>
            <a:ext cx="8115300" cy="8213090"/>
          </a:xfrm>
          <a:prstGeom prst="rect">
            <a:avLst/>
          </a:prstGeom>
        </p:spPr>
        <p:txBody>
          <a:bodyPr lIns="0" tIns="0" rIns="0" bIns="0" rtlCol="0" anchor="t">
            <a:spAutoFit/>
          </a:bodyPr>
          <a:lstStyle/>
          <a:p>
            <a:pPr algn="l">
              <a:lnSpc>
                <a:spcPts val="4060"/>
              </a:lnSpc>
            </a:pPr>
            <a:r>
              <a:rPr lang="en-US" sz="2900">
                <a:solidFill>
                  <a:srgbClr val="FEFEFE"/>
                </a:solidFill>
                <a:latin typeface="Clear Sans"/>
              </a:rPr>
              <a:t>Makine öğrenmesi, bilgisayarın meydana gelen bir olay ile ilgili topladığı bilgi ve tecrübeleri öğrenebilmesi amacıyla matematiksel modellerin kullanılmasıdır. Makine öğrenmesinde temel amaç elde edilen veriler ile gelecekte oluşabilecek benzer olaylar hakkında kararlar verebilmek veya geçmişteki durumlar hakkında sonuç oluşturmaktır (Azure, 2021). Çok büyük miktarlardaki verilerin elle işlenip bir sonuca varılabilmesi oldukça zordur. Bu nedenle makine öğrenmesi algoritmaları kullanılarak bu işlem kolay ve kısa sürede gerçekleştirilebilir. Makine öğrenmesi, doğal dil işleme, nesne tanıma, arama motorları, robot hareket kontrolü, yüz tanıma gibi birçok uygulamada kullanılmaktadır (Bilgin, 2017). </a:t>
            </a:r>
          </a:p>
        </p:txBody>
      </p:sp>
      <p:sp>
        <p:nvSpPr>
          <p:cNvPr id="4" name="Freeform 4"/>
          <p:cNvSpPr/>
          <p:nvPr/>
        </p:nvSpPr>
        <p:spPr>
          <a:xfrm>
            <a:off x="9144000" y="1777858"/>
            <a:ext cx="5465213" cy="3328812"/>
          </a:xfrm>
          <a:custGeom>
            <a:avLst/>
            <a:gdLst/>
            <a:ahLst/>
            <a:cxnLst/>
            <a:rect l="l" t="t" r="r" b="b"/>
            <a:pathLst>
              <a:path w="5465213" h="3328812">
                <a:moveTo>
                  <a:pt x="0" y="0"/>
                </a:moveTo>
                <a:lnTo>
                  <a:pt x="5465213" y="0"/>
                </a:lnTo>
                <a:lnTo>
                  <a:pt x="5465213" y="3328812"/>
                </a:lnTo>
                <a:lnTo>
                  <a:pt x="0" y="3328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377634" y="3442264"/>
            <a:ext cx="2881666" cy="1770915"/>
          </a:xfrm>
          <a:custGeom>
            <a:avLst/>
            <a:gdLst/>
            <a:ahLst/>
            <a:cxnLst/>
            <a:rect l="l" t="t" r="r" b="b"/>
            <a:pathLst>
              <a:path w="2881666" h="1770915">
                <a:moveTo>
                  <a:pt x="0" y="0"/>
                </a:moveTo>
                <a:lnTo>
                  <a:pt x="2881666" y="0"/>
                </a:lnTo>
                <a:lnTo>
                  <a:pt x="2881666" y="1770915"/>
                </a:lnTo>
                <a:lnTo>
                  <a:pt x="0" y="17709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028700" y="2503197"/>
          <a:ext cx="16230600" cy="6752177"/>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2427444">
                <a:tc>
                  <a:txBody>
                    <a:bodyPr/>
                    <a:lstStyle/>
                    <a:p>
                      <a:pPr algn="l">
                        <a:lnSpc>
                          <a:spcPts val="5759"/>
                        </a:lnSpc>
                        <a:defRPr/>
                      </a:pPr>
                      <a:r>
                        <a:rPr lang="en-US" sz="4800" u="sng">
                          <a:solidFill>
                            <a:srgbClr val="2B4B82"/>
                          </a:solidFill>
                          <a:latin typeface="Clear Sans Bold"/>
                          <a:hlinkClick r:id="rId10" tooltip="https://www.youtube.com/watch?v=BEayINNHGIY"/>
                        </a:rPr>
                        <a:t>Makine Öğrenmesi ile Taş-Kağıt-Makas Oyunu</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5759"/>
                        </a:lnSpc>
                        <a:defRPr/>
                      </a:pPr>
                      <a:r>
                        <a:rPr lang="en-US" sz="4800" u="sng" dirty="0" err="1">
                          <a:solidFill>
                            <a:srgbClr val="2B4B82"/>
                          </a:solidFill>
                          <a:latin typeface="Clear Sans Bold"/>
                          <a:hlinkClick r:id="rId11" tooltip="https://youtu.be/-O-E1nFm6-A?si=kOh4N6-Iz5lHEW07"/>
                        </a:rPr>
                        <a:t>Öğrenerek</a:t>
                      </a:r>
                      <a:r>
                        <a:rPr lang="en-US" sz="4800" u="sng" dirty="0">
                          <a:solidFill>
                            <a:srgbClr val="2B4B82"/>
                          </a:solidFill>
                          <a:latin typeface="Clear Sans Bold"/>
                          <a:hlinkClick r:id="rId11" tooltip="https://youtu.be/-O-E1nFm6-A?si=kOh4N6-Iz5lHEW07"/>
                        </a:rPr>
                        <a:t> </a:t>
                      </a:r>
                      <a:r>
                        <a:rPr lang="en-US" sz="4800" u="sng" dirty="0" err="1">
                          <a:solidFill>
                            <a:srgbClr val="2B4B82"/>
                          </a:solidFill>
                          <a:latin typeface="Clear Sans Bold"/>
                          <a:hlinkClick r:id="rId11" tooltip="https://youtu.be/-O-E1nFm6-A?si=kOh4N6-Iz5lHEW07"/>
                        </a:rPr>
                        <a:t>Çalışan</a:t>
                      </a:r>
                      <a:r>
                        <a:rPr lang="en-US" sz="4800" u="sng" dirty="0">
                          <a:solidFill>
                            <a:srgbClr val="2B4B82"/>
                          </a:solidFill>
                          <a:latin typeface="Clear Sans Bold"/>
                          <a:hlinkClick r:id="rId11" tooltip="https://youtu.be/-O-E1nFm6-A?si=kOh4N6-Iz5lHEW07"/>
                        </a:rPr>
                        <a:t> </a:t>
                      </a:r>
                      <a:r>
                        <a:rPr lang="en-US" sz="4800" u="sng" dirty="0" err="1">
                          <a:solidFill>
                            <a:srgbClr val="2B4B82"/>
                          </a:solidFill>
                          <a:latin typeface="Clear Sans Bold"/>
                          <a:hlinkClick r:id="rId11" tooltip="https://youtu.be/-O-E1nFm6-A?si=kOh4N6-Iz5lHEW07"/>
                        </a:rPr>
                        <a:t>Robotlar</a:t>
                      </a:r>
                      <a:endParaRPr lang="en-US" sz="11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4324733">
                <a:tc>
                  <a:txBody>
                    <a:bodyPr/>
                    <a:lstStyle/>
                    <a:p>
                      <a:pPr algn="l">
                        <a:lnSpc>
                          <a:spcPts val="3359"/>
                        </a:lnSpc>
                        <a:defRPr/>
                      </a:pP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a:lstStyle/>
                    <a:p>
                      <a:pPr algn="l">
                        <a:lnSpc>
                          <a:spcPts val="3359"/>
                        </a:lnSpc>
                        <a:defRPr/>
                      </a:pPr>
                      <a:endParaRPr lang="en-US" sz="1100" dirty="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reeform 7"/>
          <p:cNvSpPr/>
          <p:nvPr/>
        </p:nvSpPr>
        <p:spPr>
          <a:xfrm>
            <a:off x="1028700" y="5703972"/>
            <a:ext cx="8115300" cy="2431858"/>
          </a:xfrm>
          <a:custGeom>
            <a:avLst/>
            <a:gdLst/>
            <a:ahLst/>
            <a:cxnLst/>
            <a:rect l="l" t="t" r="r" b="b"/>
            <a:pathLst>
              <a:path w="8115300" h="2431858">
                <a:moveTo>
                  <a:pt x="0" y="0"/>
                </a:moveTo>
                <a:lnTo>
                  <a:pt x="8115300" y="0"/>
                </a:lnTo>
                <a:lnTo>
                  <a:pt x="8115300" y="2431858"/>
                </a:lnTo>
                <a:lnTo>
                  <a:pt x="0" y="2431858"/>
                </a:lnTo>
                <a:lnTo>
                  <a:pt x="0" y="0"/>
                </a:lnTo>
                <a:close/>
              </a:path>
            </a:pathLst>
          </a:custGeom>
          <a:blipFill>
            <a:blip r:embed="rId12"/>
            <a:stretch>
              <a:fillRect/>
            </a:stretch>
          </a:blipFill>
        </p:spPr>
      </p:sp>
      <p:sp>
        <p:nvSpPr>
          <p:cNvPr id="8" name="Freeform 8"/>
          <p:cNvSpPr/>
          <p:nvPr/>
        </p:nvSpPr>
        <p:spPr>
          <a:xfrm>
            <a:off x="9144000" y="5703972"/>
            <a:ext cx="8115300" cy="2431858"/>
          </a:xfrm>
          <a:custGeom>
            <a:avLst/>
            <a:gdLst/>
            <a:ahLst/>
            <a:cxnLst/>
            <a:rect l="l" t="t" r="r" b="b"/>
            <a:pathLst>
              <a:path w="8115300" h="2431858">
                <a:moveTo>
                  <a:pt x="0" y="0"/>
                </a:moveTo>
                <a:lnTo>
                  <a:pt x="8115300" y="0"/>
                </a:lnTo>
                <a:lnTo>
                  <a:pt x="8115300" y="2431858"/>
                </a:lnTo>
                <a:lnTo>
                  <a:pt x="0" y="2431858"/>
                </a:lnTo>
                <a:lnTo>
                  <a:pt x="0" y="0"/>
                </a:lnTo>
                <a:close/>
              </a:path>
            </a:pathLst>
          </a:custGeom>
          <a:blipFill>
            <a:blip r:embed="rId1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2739</Words>
  <Application>Microsoft Office PowerPoint</Application>
  <PresentationFormat>Özel</PresentationFormat>
  <Paragraphs>92</Paragraphs>
  <Slides>39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39</vt:i4>
      </vt:variant>
    </vt:vector>
  </HeadingPairs>
  <TitlesOfParts>
    <vt:vector size="44" baseType="lpstr">
      <vt:lpstr>Clear Sans</vt:lpstr>
      <vt:lpstr>Calibri</vt:lpstr>
      <vt:lpstr>Arial</vt:lpstr>
      <vt:lpstr>Clear Sans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Ders 3: Makine Öğrenmesi Kavramı ve Olasılıklı Çözümler için Bayes Öğrenmesi </dc:title>
  <cp:lastModifiedBy>SEMA NUR EKMEKCİ</cp:lastModifiedBy>
  <cp:revision>13</cp:revision>
  <dcterms:created xsi:type="dcterms:W3CDTF">2006-08-16T00:00:00Z</dcterms:created>
  <dcterms:modified xsi:type="dcterms:W3CDTF">2024-05-07T19:14:08Z</dcterms:modified>
  <dc:identifier>DAGDn2xS088</dc:identifier>
</cp:coreProperties>
</file>